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5bfa946ab4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5bfa946ab4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baptiste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5bfa946ab4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5bfa946ab4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5c1a0c90b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5c1a0c90b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5c230f4e8a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5c230f4e8a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5bfa946a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5bfa946a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Baptiste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5bfa946ab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5bfa946ab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5c1a0c90b6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5c1a0c90b6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5bfa946ab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5bfa946ab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Baptiste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5bfa946ab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5bfa946ab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5bfa946ab4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5bfa946ab4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baptiste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5c1a0c90b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5c1a0c90b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baptiste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5bfa946ab4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5bfa946ab4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se en page personnalisée">
  <p:cSld name="AUTOLAYOUT">
    <p:spTree>
      <p:nvGrpSpPr>
        <p:cNvPr id="130" name="Shape 130"/>
        <p:cNvGrpSpPr/>
        <p:nvPr/>
      </p:nvGrpSpPr>
      <p:grpSpPr>
        <a:xfrm>
          <a:off x="0" y="0"/>
          <a:ext cx="0" cy="0"/>
          <a:chOff x="0" y="0"/>
          <a:chExt cx="0" cy="0"/>
        </a:xfrm>
      </p:grpSpPr>
      <p:sp>
        <p:nvSpPr>
          <p:cNvPr id="131" name="Google Shape;13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0" y="0"/>
            <a:ext cx="9144000" cy="1853400"/>
          </a:xfrm>
          <a:prstGeom prst="rect">
            <a:avLst/>
          </a:prstGeom>
          <a:gradFill>
            <a:gsLst>
              <a:gs pos="0">
                <a:srgbClr val="696969"/>
              </a:gs>
              <a:gs pos="100000">
                <a:srgbClr val="1D1D1D"/>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8350500" y="4274700"/>
            <a:ext cx="792600" cy="792600"/>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7289700" y="0"/>
            <a:ext cx="1853400" cy="1853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txBox="1"/>
          <p:nvPr>
            <p:ph type="title"/>
          </p:nvPr>
        </p:nvSpPr>
        <p:spPr>
          <a:xfrm>
            <a:off x="311700" y="751700"/>
            <a:ext cx="6721500" cy="10074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rgbClr val="FFFFFF"/>
              </a:buClr>
              <a:buSzPts val="2800"/>
              <a:buNone/>
              <a:defRPr sz="2800">
                <a:solidFill>
                  <a:srgbClr val="FFFFFF"/>
                </a:solidFill>
              </a:defRPr>
            </a:lvl1pPr>
            <a:lvl2pPr lvl="1" algn="l">
              <a:lnSpc>
                <a:spcPct val="100000"/>
              </a:lnSpc>
              <a:spcBef>
                <a:spcPts val="0"/>
              </a:spcBef>
              <a:spcAft>
                <a:spcPts val="0"/>
              </a:spcAft>
              <a:buClr>
                <a:srgbClr val="FFFFFF"/>
              </a:buClr>
              <a:buSzPts val="2800"/>
              <a:buNone/>
              <a:defRPr sz="2800">
                <a:solidFill>
                  <a:srgbClr val="FFFFFF"/>
                </a:solidFill>
              </a:defRPr>
            </a:lvl2pPr>
            <a:lvl3pPr lvl="2" algn="l">
              <a:lnSpc>
                <a:spcPct val="100000"/>
              </a:lnSpc>
              <a:spcBef>
                <a:spcPts val="0"/>
              </a:spcBef>
              <a:spcAft>
                <a:spcPts val="0"/>
              </a:spcAft>
              <a:buClr>
                <a:srgbClr val="FFFFFF"/>
              </a:buClr>
              <a:buSzPts val="2800"/>
              <a:buNone/>
              <a:defRPr sz="2800">
                <a:solidFill>
                  <a:srgbClr val="FFFFFF"/>
                </a:solidFill>
              </a:defRPr>
            </a:lvl3pPr>
            <a:lvl4pPr lvl="3" algn="l">
              <a:lnSpc>
                <a:spcPct val="100000"/>
              </a:lnSpc>
              <a:spcBef>
                <a:spcPts val="0"/>
              </a:spcBef>
              <a:spcAft>
                <a:spcPts val="0"/>
              </a:spcAft>
              <a:buClr>
                <a:srgbClr val="FFFFFF"/>
              </a:buClr>
              <a:buSzPts val="2800"/>
              <a:buNone/>
              <a:defRPr sz="2800">
                <a:solidFill>
                  <a:srgbClr val="FFFFFF"/>
                </a:solidFill>
              </a:defRPr>
            </a:lvl4pPr>
            <a:lvl5pPr lvl="4" algn="l">
              <a:lnSpc>
                <a:spcPct val="100000"/>
              </a:lnSpc>
              <a:spcBef>
                <a:spcPts val="0"/>
              </a:spcBef>
              <a:spcAft>
                <a:spcPts val="0"/>
              </a:spcAft>
              <a:buClr>
                <a:srgbClr val="FFFFFF"/>
              </a:buClr>
              <a:buSzPts val="2800"/>
              <a:buNone/>
              <a:defRPr sz="2800">
                <a:solidFill>
                  <a:srgbClr val="FFFFFF"/>
                </a:solidFill>
              </a:defRPr>
            </a:lvl5pPr>
            <a:lvl6pPr lvl="5" algn="l">
              <a:lnSpc>
                <a:spcPct val="100000"/>
              </a:lnSpc>
              <a:spcBef>
                <a:spcPts val="0"/>
              </a:spcBef>
              <a:spcAft>
                <a:spcPts val="0"/>
              </a:spcAft>
              <a:buClr>
                <a:srgbClr val="FFFFFF"/>
              </a:buClr>
              <a:buSzPts val="2800"/>
              <a:buNone/>
              <a:defRPr sz="2800">
                <a:solidFill>
                  <a:srgbClr val="FFFFFF"/>
                </a:solidFill>
              </a:defRPr>
            </a:lvl6pPr>
            <a:lvl7pPr lvl="6" algn="l">
              <a:lnSpc>
                <a:spcPct val="100000"/>
              </a:lnSpc>
              <a:spcBef>
                <a:spcPts val="0"/>
              </a:spcBef>
              <a:spcAft>
                <a:spcPts val="0"/>
              </a:spcAft>
              <a:buClr>
                <a:srgbClr val="FFFFFF"/>
              </a:buClr>
              <a:buSzPts val="2800"/>
              <a:buNone/>
              <a:defRPr sz="2800">
                <a:solidFill>
                  <a:srgbClr val="FFFFFF"/>
                </a:solidFill>
              </a:defRPr>
            </a:lvl7pPr>
            <a:lvl8pPr lvl="7" algn="l">
              <a:lnSpc>
                <a:spcPct val="100000"/>
              </a:lnSpc>
              <a:spcBef>
                <a:spcPts val="0"/>
              </a:spcBef>
              <a:spcAft>
                <a:spcPts val="0"/>
              </a:spcAft>
              <a:buClr>
                <a:srgbClr val="FFFFFF"/>
              </a:buClr>
              <a:buSzPts val="2800"/>
              <a:buNone/>
              <a:defRPr sz="2800">
                <a:solidFill>
                  <a:srgbClr val="FFFFFF"/>
                </a:solidFill>
              </a:defRPr>
            </a:lvl8pPr>
            <a:lvl9pPr lvl="8" algn="l">
              <a:lnSpc>
                <a:spcPct val="100000"/>
              </a:lnSpc>
              <a:spcBef>
                <a:spcPts val="0"/>
              </a:spcBef>
              <a:spcAft>
                <a:spcPts val="0"/>
              </a:spcAft>
              <a:buClr>
                <a:srgbClr val="FFFFFF"/>
              </a:buClr>
              <a:buSzPts val="2800"/>
              <a:buNone/>
              <a:defRPr sz="2800">
                <a:solidFill>
                  <a:srgbClr val="FFFFFF"/>
                </a:solidFill>
              </a:defRPr>
            </a:lvl9pPr>
          </a:lstStyle>
          <a:p/>
        </p:txBody>
      </p:sp>
      <p:sp>
        <p:nvSpPr>
          <p:cNvPr id="136" name="Google Shape;136;p13"/>
          <p:cNvSpPr txBox="1"/>
          <p:nvPr>
            <p:ph idx="1" type="body"/>
          </p:nvPr>
        </p:nvSpPr>
        <p:spPr>
          <a:xfrm>
            <a:off x="311700" y="2069750"/>
            <a:ext cx="8520600" cy="24993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298450" lvl="1" marL="914400" algn="l">
              <a:lnSpc>
                <a:spcPct val="115000"/>
              </a:lnSpc>
              <a:spcBef>
                <a:spcPts val="0"/>
              </a:spcBef>
              <a:spcAft>
                <a:spcPts val="0"/>
              </a:spcAft>
              <a:buClr>
                <a:schemeClr val="dk2"/>
              </a:buClr>
              <a:buSzPts val="1100"/>
              <a:buChar char="○"/>
              <a:defRPr sz="1400">
                <a:solidFill>
                  <a:schemeClr val="dk2"/>
                </a:solidFill>
              </a:defRPr>
            </a:lvl2pPr>
            <a:lvl3pPr indent="-298450" lvl="2" marL="1371600" algn="l">
              <a:lnSpc>
                <a:spcPct val="115000"/>
              </a:lnSpc>
              <a:spcBef>
                <a:spcPts val="0"/>
              </a:spcBef>
              <a:spcAft>
                <a:spcPts val="0"/>
              </a:spcAft>
              <a:buClr>
                <a:schemeClr val="dk2"/>
              </a:buClr>
              <a:buSzPts val="1100"/>
              <a:buChar char="■"/>
              <a:defRPr sz="1400">
                <a:solidFill>
                  <a:schemeClr val="dk2"/>
                </a:solidFill>
              </a:defRPr>
            </a:lvl3pPr>
            <a:lvl4pPr indent="-298450" lvl="3" marL="1828800" algn="l">
              <a:lnSpc>
                <a:spcPct val="115000"/>
              </a:lnSpc>
              <a:spcBef>
                <a:spcPts val="0"/>
              </a:spcBef>
              <a:spcAft>
                <a:spcPts val="0"/>
              </a:spcAft>
              <a:buClr>
                <a:schemeClr val="dk2"/>
              </a:buClr>
              <a:buSzPts val="1100"/>
              <a:buChar char="●"/>
              <a:defRPr sz="1400">
                <a:solidFill>
                  <a:schemeClr val="dk2"/>
                </a:solidFill>
              </a:defRPr>
            </a:lvl4pPr>
            <a:lvl5pPr indent="-298450" lvl="4" marL="2286000" algn="l">
              <a:lnSpc>
                <a:spcPct val="115000"/>
              </a:lnSpc>
              <a:spcBef>
                <a:spcPts val="0"/>
              </a:spcBef>
              <a:spcAft>
                <a:spcPts val="0"/>
              </a:spcAft>
              <a:buClr>
                <a:schemeClr val="dk2"/>
              </a:buClr>
              <a:buSzPts val="1100"/>
              <a:buChar char="○"/>
              <a:defRPr sz="1400">
                <a:solidFill>
                  <a:schemeClr val="dk2"/>
                </a:solidFill>
              </a:defRPr>
            </a:lvl5pPr>
            <a:lvl6pPr indent="-298450" lvl="5" marL="2743200" algn="l">
              <a:lnSpc>
                <a:spcPct val="115000"/>
              </a:lnSpc>
              <a:spcBef>
                <a:spcPts val="0"/>
              </a:spcBef>
              <a:spcAft>
                <a:spcPts val="0"/>
              </a:spcAft>
              <a:buClr>
                <a:schemeClr val="dk2"/>
              </a:buClr>
              <a:buSzPts val="1100"/>
              <a:buChar char="■"/>
              <a:defRPr sz="1400">
                <a:solidFill>
                  <a:schemeClr val="dk2"/>
                </a:solidFill>
              </a:defRPr>
            </a:lvl6pPr>
            <a:lvl7pPr indent="-298450" lvl="6" marL="3200400" algn="l">
              <a:lnSpc>
                <a:spcPct val="115000"/>
              </a:lnSpc>
              <a:spcBef>
                <a:spcPts val="0"/>
              </a:spcBef>
              <a:spcAft>
                <a:spcPts val="0"/>
              </a:spcAft>
              <a:buClr>
                <a:schemeClr val="dk2"/>
              </a:buClr>
              <a:buSzPts val="1100"/>
              <a:buChar char="●"/>
              <a:defRPr sz="1400">
                <a:solidFill>
                  <a:schemeClr val="dk2"/>
                </a:solidFill>
              </a:defRPr>
            </a:lvl7pPr>
            <a:lvl8pPr indent="-298450" lvl="7" marL="3657600" algn="l">
              <a:lnSpc>
                <a:spcPct val="115000"/>
              </a:lnSpc>
              <a:spcBef>
                <a:spcPts val="0"/>
              </a:spcBef>
              <a:spcAft>
                <a:spcPts val="0"/>
              </a:spcAft>
              <a:buClr>
                <a:schemeClr val="dk2"/>
              </a:buClr>
              <a:buSzPts val="1100"/>
              <a:buChar char="○"/>
              <a:defRPr sz="1400">
                <a:solidFill>
                  <a:schemeClr val="dk2"/>
                </a:solidFill>
              </a:defRPr>
            </a:lvl8pPr>
            <a:lvl9pPr indent="-298450" lvl="8" marL="4114800" algn="l">
              <a:lnSpc>
                <a:spcPct val="115000"/>
              </a:lnSpc>
              <a:spcBef>
                <a:spcPts val="0"/>
              </a:spcBef>
              <a:spcAft>
                <a:spcPts val="0"/>
              </a:spcAft>
              <a:buClr>
                <a:schemeClr val="dk2"/>
              </a:buClr>
              <a:buSzPts val="1100"/>
              <a:buChar char="■"/>
              <a:defRPr sz="1400">
                <a:solidFill>
                  <a:schemeClr val="dk2"/>
                </a:solidFill>
              </a:defRPr>
            </a:lvl9pPr>
          </a:lstStyle>
          <a:p/>
        </p:txBody>
      </p:sp>
      <p:sp>
        <p:nvSpPr>
          <p:cNvPr id="137" name="Google Shape;137;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se en page personnalisée 1">
  <p:cSld name="AUTOLAYOUT_1">
    <p:spTree>
      <p:nvGrpSpPr>
        <p:cNvPr id="138" name="Shape 138"/>
        <p:cNvGrpSpPr/>
        <p:nvPr/>
      </p:nvGrpSpPr>
      <p:grpSpPr>
        <a:xfrm>
          <a:off x="0" y="0"/>
          <a:ext cx="0" cy="0"/>
          <a:chOff x="0" y="0"/>
          <a:chExt cx="0" cy="0"/>
        </a:xfrm>
      </p:grpSpPr>
      <p:sp>
        <p:nvSpPr>
          <p:cNvPr id="139" name="Google Shape;139;p14"/>
          <p:cNvSpPr/>
          <p:nvPr/>
        </p:nvSpPr>
        <p:spPr>
          <a:xfrm>
            <a:off x="0" y="0"/>
            <a:ext cx="9144000" cy="5143500"/>
          </a:xfrm>
          <a:prstGeom prst="rect">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552075" y="619500"/>
            <a:ext cx="2910900" cy="3904500"/>
          </a:xfrm>
          <a:prstGeom prst="rect">
            <a:avLst/>
          </a:prstGeom>
          <a:noFill/>
          <a:ln cap="flat" cmpd="sng" w="152400">
            <a:solidFill>
              <a:srgbClr val="37474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txBox="1"/>
          <p:nvPr>
            <p:ph type="title"/>
          </p:nvPr>
        </p:nvSpPr>
        <p:spPr>
          <a:xfrm>
            <a:off x="896275" y="971750"/>
            <a:ext cx="4353300" cy="16611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4200"/>
              <a:buNone/>
              <a:defRPr sz="4200">
                <a:solidFill>
                  <a:srgbClr val="FFFFFF"/>
                </a:solidFill>
              </a:defRPr>
            </a:lvl1pPr>
            <a:lvl2pPr lvl="1" algn="l">
              <a:lnSpc>
                <a:spcPct val="100000"/>
              </a:lnSpc>
              <a:spcBef>
                <a:spcPts val="0"/>
              </a:spcBef>
              <a:spcAft>
                <a:spcPts val="0"/>
              </a:spcAft>
              <a:buClr>
                <a:srgbClr val="FFFFFF"/>
              </a:buClr>
              <a:buSzPts val="4200"/>
              <a:buNone/>
              <a:defRPr sz="4200">
                <a:solidFill>
                  <a:srgbClr val="FFFFFF"/>
                </a:solidFill>
              </a:defRPr>
            </a:lvl2pPr>
            <a:lvl3pPr lvl="2" algn="l">
              <a:lnSpc>
                <a:spcPct val="100000"/>
              </a:lnSpc>
              <a:spcBef>
                <a:spcPts val="0"/>
              </a:spcBef>
              <a:spcAft>
                <a:spcPts val="0"/>
              </a:spcAft>
              <a:buClr>
                <a:srgbClr val="FFFFFF"/>
              </a:buClr>
              <a:buSzPts val="4200"/>
              <a:buNone/>
              <a:defRPr sz="4200">
                <a:solidFill>
                  <a:srgbClr val="FFFFFF"/>
                </a:solidFill>
              </a:defRPr>
            </a:lvl3pPr>
            <a:lvl4pPr lvl="3" algn="l">
              <a:lnSpc>
                <a:spcPct val="100000"/>
              </a:lnSpc>
              <a:spcBef>
                <a:spcPts val="0"/>
              </a:spcBef>
              <a:spcAft>
                <a:spcPts val="0"/>
              </a:spcAft>
              <a:buClr>
                <a:srgbClr val="FFFFFF"/>
              </a:buClr>
              <a:buSzPts val="4200"/>
              <a:buNone/>
              <a:defRPr sz="4200">
                <a:solidFill>
                  <a:srgbClr val="FFFFFF"/>
                </a:solidFill>
              </a:defRPr>
            </a:lvl4pPr>
            <a:lvl5pPr lvl="4" algn="l">
              <a:lnSpc>
                <a:spcPct val="100000"/>
              </a:lnSpc>
              <a:spcBef>
                <a:spcPts val="0"/>
              </a:spcBef>
              <a:spcAft>
                <a:spcPts val="0"/>
              </a:spcAft>
              <a:buClr>
                <a:srgbClr val="FFFFFF"/>
              </a:buClr>
              <a:buSzPts val="4200"/>
              <a:buNone/>
              <a:defRPr sz="4200">
                <a:solidFill>
                  <a:srgbClr val="FFFFFF"/>
                </a:solidFill>
              </a:defRPr>
            </a:lvl5pPr>
            <a:lvl6pPr lvl="5" algn="l">
              <a:lnSpc>
                <a:spcPct val="100000"/>
              </a:lnSpc>
              <a:spcBef>
                <a:spcPts val="0"/>
              </a:spcBef>
              <a:spcAft>
                <a:spcPts val="0"/>
              </a:spcAft>
              <a:buClr>
                <a:srgbClr val="FFFFFF"/>
              </a:buClr>
              <a:buSzPts val="4200"/>
              <a:buNone/>
              <a:defRPr sz="4200">
                <a:solidFill>
                  <a:srgbClr val="FFFFFF"/>
                </a:solidFill>
              </a:defRPr>
            </a:lvl6pPr>
            <a:lvl7pPr lvl="6" algn="l">
              <a:lnSpc>
                <a:spcPct val="100000"/>
              </a:lnSpc>
              <a:spcBef>
                <a:spcPts val="0"/>
              </a:spcBef>
              <a:spcAft>
                <a:spcPts val="0"/>
              </a:spcAft>
              <a:buClr>
                <a:srgbClr val="FFFFFF"/>
              </a:buClr>
              <a:buSzPts val="4200"/>
              <a:buNone/>
              <a:defRPr sz="4200">
                <a:solidFill>
                  <a:srgbClr val="FFFFFF"/>
                </a:solidFill>
              </a:defRPr>
            </a:lvl7pPr>
            <a:lvl8pPr lvl="7" algn="l">
              <a:lnSpc>
                <a:spcPct val="100000"/>
              </a:lnSpc>
              <a:spcBef>
                <a:spcPts val="0"/>
              </a:spcBef>
              <a:spcAft>
                <a:spcPts val="0"/>
              </a:spcAft>
              <a:buClr>
                <a:srgbClr val="FFFFFF"/>
              </a:buClr>
              <a:buSzPts val="4200"/>
              <a:buNone/>
              <a:defRPr sz="4200">
                <a:solidFill>
                  <a:srgbClr val="FFFFFF"/>
                </a:solidFill>
              </a:defRPr>
            </a:lvl8pPr>
            <a:lvl9pPr lvl="8" algn="l">
              <a:lnSpc>
                <a:spcPct val="100000"/>
              </a:lnSpc>
              <a:spcBef>
                <a:spcPts val="0"/>
              </a:spcBef>
              <a:spcAft>
                <a:spcPts val="0"/>
              </a:spcAft>
              <a:buClr>
                <a:srgbClr val="FFFFFF"/>
              </a:buClr>
              <a:buSzPts val="4200"/>
              <a:buNone/>
              <a:defRPr sz="4200">
                <a:solidFill>
                  <a:srgbClr val="FFFFFF"/>
                </a:solidFill>
              </a:defRPr>
            </a:lvl9pPr>
          </a:lstStyle>
          <a:p/>
        </p:txBody>
      </p:sp>
      <p:sp>
        <p:nvSpPr>
          <p:cNvPr id="142" name="Google Shape;142;p14"/>
          <p:cNvSpPr txBox="1"/>
          <p:nvPr>
            <p:ph idx="1" type="body"/>
          </p:nvPr>
        </p:nvSpPr>
        <p:spPr>
          <a:xfrm>
            <a:off x="5319800" y="971750"/>
            <a:ext cx="3312300" cy="2886300"/>
          </a:xfrm>
          <a:prstGeom prst="rect">
            <a:avLst/>
          </a:prstGeom>
          <a:noFill/>
        </p:spPr>
        <p:txBody>
          <a:bodyPr anchorCtr="0" anchor="t" bIns="91425" lIns="91425" spcFirstLastPara="1" rIns="91425" wrap="square" tIns="91425">
            <a:normAutofit/>
          </a:bodyPr>
          <a:lstStyle>
            <a:lvl1pPr indent="-304800" lvl="0" marL="457200" algn="l">
              <a:lnSpc>
                <a:spcPct val="115000"/>
              </a:lnSpc>
              <a:spcBef>
                <a:spcPts val="0"/>
              </a:spcBef>
              <a:spcAft>
                <a:spcPts val="0"/>
              </a:spcAft>
              <a:buClr>
                <a:srgbClr val="FFFFFF"/>
              </a:buClr>
              <a:buSzPts val="1200"/>
              <a:buChar char="●"/>
              <a:defRPr sz="1200">
                <a:solidFill>
                  <a:srgbClr val="FFFFFF"/>
                </a:solidFill>
              </a:defRPr>
            </a:lvl1pPr>
            <a:lvl2pPr indent="-304800" lvl="1" marL="914400" algn="l">
              <a:lnSpc>
                <a:spcPct val="115000"/>
              </a:lnSpc>
              <a:spcBef>
                <a:spcPts val="0"/>
              </a:spcBef>
              <a:spcAft>
                <a:spcPts val="0"/>
              </a:spcAft>
              <a:buClr>
                <a:srgbClr val="FFFFFF"/>
              </a:buClr>
              <a:buSzPts val="1200"/>
              <a:buChar char="○"/>
              <a:defRPr sz="1200">
                <a:solidFill>
                  <a:srgbClr val="FFFFFF"/>
                </a:solidFill>
              </a:defRPr>
            </a:lvl2pPr>
            <a:lvl3pPr indent="-304800" lvl="2" marL="1371600" algn="l">
              <a:lnSpc>
                <a:spcPct val="115000"/>
              </a:lnSpc>
              <a:spcBef>
                <a:spcPts val="0"/>
              </a:spcBef>
              <a:spcAft>
                <a:spcPts val="0"/>
              </a:spcAft>
              <a:buClr>
                <a:srgbClr val="FFFFFF"/>
              </a:buClr>
              <a:buSzPts val="1200"/>
              <a:buChar char="■"/>
              <a:defRPr sz="1200">
                <a:solidFill>
                  <a:srgbClr val="FFFFFF"/>
                </a:solidFill>
              </a:defRPr>
            </a:lvl3pPr>
            <a:lvl4pPr indent="-304800" lvl="3" marL="1828800" algn="l">
              <a:lnSpc>
                <a:spcPct val="115000"/>
              </a:lnSpc>
              <a:spcBef>
                <a:spcPts val="0"/>
              </a:spcBef>
              <a:spcAft>
                <a:spcPts val="0"/>
              </a:spcAft>
              <a:buClr>
                <a:srgbClr val="FFFFFF"/>
              </a:buClr>
              <a:buSzPts val="1200"/>
              <a:buChar char="●"/>
              <a:defRPr sz="1200">
                <a:solidFill>
                  <a:srgbClr val="FFFFFF"/>
                </a:solidFill>
              </a:defRPr>
            </a:lvl4pPr>
            <a:lvl5pPr indent="-304800" lvl="4" marL="2286000" algn="l">
              <a:lnSpc>
                <a:spcPct val="115000"/>
              </a:lnSpc>
              <a:spcBef>
                <a:spcPts val="0"/>
              </a:spcBef>
              <a:spcAft>
                <a:spcPts val="0"/>
              </a:spcAft>
              <a:buClr>
                <a:srgbClr val="FFFFFF"/>
              </a:buClr>
              <a:buSzPts val="1200"/>
              <a:buChar char="○"/>
              <a:defRPr sz="1200">
                <a:solidFill>
                  <a:srgbClr val="FFFFFF"/>
                </a:solidFill>
              </a:defRPr>
            </a:lvl5pPr>
            <a:lvl6pPr indent="-304800" lvl="5" marL="2743200" algn="l">
              <a:lnSpc>
                <a:spcPct val="115000"/>
              </a:lnSpc>
              <a:spcBef>
                <a:spcPts val="0"/>
              </a:spcBef>
              <a:spcAft>
                <a:spcPts val="0"/>
              </a:spcAft>
              <a:buClr>
                <a:srgbClr val="FFFFFF"/>
              </a:buClr>
              <a:buSzPts val="1200"/>
              <a:buChar char="■"/>
              <a:defRPr sz="1200">
                <a:solidFill>
                  <a:srgbClr val="FFFFFF"/>
                </a:solidFill>
              </a:defRPr>
            </a:lvl6pPr>
            <a:lvl7pPr indent="-304800" lvl="6" marL="3200400" algn="l">
              <a:lnSpc>
                <a:spcPct val="115000"/>
              </a:lnSpc>
              <a:spcBef>
                <a:spcPts val="0"/>
              </a:spcBef>
              <a:spcAft>
                <a:spcPts val="0"/>
              </a:spcAft>
              <a:buClr>
                <a:srgbClr val="FFFFFF"/>
              </a:buClr>
              <a:buSzPts val="1200"/>
              <a:buChar char="●"/>
              <a:defRPr sz="1200">
                <a:solidFill>
                  <a:srgbClr val="FFFFFF"/>
                </a:solidFill>
              </a:defRPr>
            </a:lvl7pPr>
            <a:lvl8pPr indent="-304800" lvl="7" marL="3657600" algn="l">
              <a:lnSpc>
                <a:spcPct val="115000"/>
              </a:lnSpc>
              <a:spcBef>
                <a:spcPts val="0"/>
              </a:spcBef>
              <a:spcAft>
                <a:spcPts val="0"/>
              </a:spcAft>
              <a:buClr>
                <a:srgbClr val="FFFFFF"/>
              </a:buClr>
              <a:buSzPts val="1200"/>
              <a:buChar char="○"/>
              <a:defRPr sz="1200">
                <a:solidFill>
                  <a:srgbClr val="FFFFFF"/>
                </a:solidFill>
              </a:defRPr>
            </a:lvl8pPr>
            <a:lvl9pPr indent="-304800" lvl="8" marL="4114800" algn="l">
              <a:lnSpc>
                <a:spcPct val="115000"/>
              </a:lnSpc>
              <a:spcBef>
                <a:spcPts val="0"/>
              </a:spcBef>
              <a:spcAft>
                <a:spcPts val="0"/>
              </a:spcAft>
              <a:buClr>
                <a:srgbClr val="FFFFFF"/>
              </a:buClr>
              <a:buSzPts val="1200"/>
              <a:buChar char="■"/>
              <a:defRPr sz="1200">
                <a:solidFill>
                  <a:srgbClr val="FFFFFF"/>
                </a:solidFill>
              </a:defRPr>
            </a:lvl9pPr>
          </a:lstStyle>
          <a:p/>
        </p:txBody>
      </p:sp>
      <p:sp>
        <p:nvSpPr>
          <p:cNvPr id="143" name="Google Shape;143;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ctrTitle"/>
          </p:nvPr>
        </p:nvSpPr>
        <p:spPr>
          <a:xfrm>
            <a:off x="2988325" y="1627125"/>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7000"/>
              <a:t>Apple</a:t>
            </a:r>
            <a:endParaRPr sz="7000"/>
          </a:p>
        </p:txBody>
      </p:sp>
      <p:sp>
        <p:nvSpPr>
          <p:cNvPr id="149" name="Google Shape;149;p15"/>
          <p:cNvSpPr txBox="1"/>
          <p:nvPr>
            <p:ph idx="1" type="subTitle"/>
          </p:nvPr>
        </p:nvSpPr>
        <p:spPr>
          <a:xfrm>
            <a:off x="4631900" y="3581175"/>
            <a:ext cx="3922800" cy="84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&lt;&lt; L’innovation, c’est ce qui distingue un leader d’un suiveur. &gt;&gt;</a:t>
            </a:r>
            <a:endParaRPr/>
          </a:p>
          <a:p>
            <a:pPr indent="0" lvl="0" marL="0" rtl="0" algn="l">
              <a:spcBef>
                <a:spcPts val="0"/>
              </a:spcBef>
              <a:spcAft>
                <a:spcPts val="0"/>
              </a:spcAft>
              <a:buNone/>
            </a:pPr>
            <a:r>
              <a:rPr lang="fr"/>
              <a:t>-Steve Jobs</a:t>
            </a:r>
            <a:endParaRPr/>
          </a:p>
        </p:txBody>
      </p:sp>
      <p:sp>
        <p:nvSpPr>
          <p:cNvPr id="150" name="Google Shape;150;p15"/>
          <p:cNvSpPr txBox="1"/>
          <p:nvPr/>
        </p:nvSpPr>
        <p:spPr>
          <a:xfrm>
            <a:off x="217725" y="0"/>
            <a:ext cx="335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chemeClr val="lt1"/>
                </a:solidFill>
                <a:latin typeface="Lato"/>
                <a:ea typeface="Lato"/>
                <a:cs typeface="Lato"/>
                <a:sym typeface="Lato"/>
              </a:rPr>
              <a:t>Desmons Hugo</a:t>
            </a:r>
            <a:endParaRPr>
              <a:solidFill>
                <a:schemeClr val="lt1"/>
              </a:solidFill>
              <a:latin typeface="Lato"/>
              <a:ea typeface="Lato"/>
              <a:cs typeface="Lato"/>
              <a:sym typeface="Lato"/>
            </a:endParaRPr>
          </a:p>
          <a:p>
            <a:pPr indent="0" lvl="0" marL="0" rtl="0" algn="l">
              <a:spcBef>
                <a:spcPts val="0"/>
              </a:spcBef>
              <a:spcAft>
                <a:spcPts val="0"/>
              </a:spcAft>
              <a:buNone/>
            </a:pPr>
            <a:r>
              <a:rPr lang="fr">
                <a:solidFill>
                  <a:schemeClr val="lt1"/>
                </a:solidFill>
                <a:latin typeface="Lato"/>
                <a:ea typeface="Lato"/>
                <a:cs typeface="Lato"/>
                <a:sym typeface="Lato"/>
              </a:rPr>
              <a:t>     Bertout Baptiste </a:t>
            </a:r>
            <a:endParaRPr>
              <a:solidFill>
                <a:schemeClr val="lt1"/>
              </a:solidFill>
              <a:latin typeface="Lato"/>
              <a:ea typeface="Lato"/>
              <a:cs typeface="Lato"/>
              <a:sym typeface="Lato"/>
            </a:endParaRPr>
          </a:p>
        </p:txBody>
      </p:sp>
      <p:sp>
        <p:nvSpPr>
          <p:cNvPr id="151" name="Google Shape;151;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52" name="Google Shape;152;p15"/>
          <p:cNvSpPr txBox="1"/>
          <p:nvPr/>
        </p:nvSpPr>
        <p:spPr>
          <a:xfrm>
            <a:off x="2988325" y="2622775"/>
            <a:ext cx="174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chemeClr val="lt1"/>
                </a:solidFill>
                <a:latin typeface="Lato"/>
                <a:ea typeface="Lato"/>
                <a:cs typeface="Lato"/>
                <a:sym typeface="Lato"/>
              </a:rPr>
              <a:t>trad : pomme</a:t>
            </a: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 La Concurrence</a:t>
            </a:r>
            <a:endParaRPr/>
          </a:p>
        </p:txBody>
      </p:sp>
      <p:sp>
        <p:nvSpPr>
          <p:cNvPr id="216" name="Google Shape;216;p24"/>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500"/>
              <a:t>Le principal concurrent à Apple est incontestablement, Samsung electronics. Cette entreprise fait partie du groupe Samsung créé en 1938.</a:t>
            </a:r>
            <a:endParaRPr sz="1500"/>
          </a:p>
          <a:p>
            <a:pPr indent="0" lvl="0" marL="0" rtl="0" algn="l">
              <a:spcBef>
                <a:spcPts val="1600"/>
              </a:spcBef>
              <a:spcAft>
                <a:spcPts val="0"/>
              </a:spcAft>
              <a:buNone/>
            </a:pPr>
            <a:r>
              <a:rPr lang="fr" sz="1500"/>
              <a:t>En 2021 elle comptait 287 000 employés, c'est-à-dire plus de 130 000 employés supplémentaires que chez Apple. Elle a un chiffre d'affaires de 206,46 milliards d'euros, ce qui est inférieur à celui d'Apple de près de 160 milliards d'euros.</a:t>
            </a:r>
            <a:endParaRPr sz="1500"/>
          </a:p>
          <a:p>
            <a:pPr indent="0" lvl="0" marL="0" rtl="0" algn="l">
              <a:spcBef>
                <a:spcPts val="1600"/>
              </a:spcBef>
              <a:spcAft>
                <a:spcPts val="0"/>
              </a:spcAft>
              <a:buNone/>
            </a:pPr>
            <a:r>
              <a:rPr lang="fr" sz="1500"/>
              <a:t>En 2021, Samsung a vendu 44 millions de téléphones de plus qu'Apple : 274 millions de téléphones vendus.</a:t>
            </a:r>
            <a:endParaRPr sz="1500"/>
          </a:p>
          <a:p>
            <a:pPr indent="0" lvl="0" marL="0" rtl="0" algn="l">
              <a:spcBef>
                <a:spcPts val="1600"/>
              </a:spcBef>
              <a:spcAft>
                <a:spcPts val="1200"/>
              </a:spcAft>
              <a:buNone/>
            </a:pPr>
            <a:r>
              <a:t/>
            </a:r>
            <a:endParaRPr/>
          </a:p>
        </p:txBody>
      </p:sp>
      <p:sp>
        <p:nvSpPr>
          <p:cNvPr id="217" name="Google Shape;217;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solidFill>
                  <a:schemeClr val="lt1"/>
                </a:solidFill>
              </a:rPr>
              <a:t>‹#›</a:t>
            </a:fld>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1200"/>
              </a:spcAft>
              <a:buNone/>
            </a:pPr>
            <a:r>
              <a:rPr lang="fr" sz="3300">
                <a:latin typeface="Lato"/>
                <a:ea typeface="Lato"/>
                <a:cs typeface="Lato"/>
                <a:sym typeface="Lato"/>
              </a:rPr>
              <a:t>III.	 Écologie</a:t>
            </a:r>
            <a:endParaRPr/>
          </a:p>
        </p:txBody>
      </p:sp>
      <p:sp>
        <p:nvSpPr>
          <p:cNvPr id="223" name="Google Shape;22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24" name="Google Shape;224;p25"/>
          <p:cNvPicPr preferRelativeResize="0"/>
          <p:nvPr/>
        </p:nvPicPr>
        <p:blipFill>
          <a:blip r:embed="rId3">
            <a:alphaModFix/>
          </a:blip>
          <a:stretch>
            <a:fillRect/>
          </a:stretch>
        </p:blipFill>
        <p:spPr>
          <a:xfrm>
            <a:off x="4614150" y="881600"/>
            <a:ext cx="3428351" cy="33802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30" name="Google Shape;230;p26"/>
          <p:cNvSpPr txBox="1"/>
          <p:nvPr>
            <p:ph idx="1" type="body"/>
          </p:nvPr>
        </p:nvSpPr>
        <p:spPr>
          <a:xfrm>
            <a:off x="1052550" y="420000"/>
            <a:ext cx="7038900" cy="43035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Apple s’est engagé à ce que d’ici 2030 les produits vendus soient neutres en carbone.</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70 % de réduction de la consommation énergétique moyenne de leurs produits depuis 2008.</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10 GW d’énergie propre fournie à leur chaîne logistique de fabrication.</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nouveau boîtier en aluminium 100% recyclé.</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retirer les chargeurs: En les retirant des coffrets d’iPhone 12, nous estimons avoir évité l’extraction de plus de 550 000 tonnes de minerai de cuivre, d’étain et de zinc.</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Avec Conservation International (CI) et Goldman Sachs, ils ont créé le Restore Fund, un fonds de restauration de 200 millions de dollars, afin d’investir dans des solutions naturelles pour le climat tout en cherchant à générer un retour sur investissement.</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72% de plastique à usage unique en moins dans les emballages par rapport à 2015.</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fr">
                <a:latin typeface="Arial"/>
                <a:ea typeface="Arial"/>
                <a:cs typeface="Arial"/>
                <a:sym typeface="Arial"/>
              </a:rPr>
              <a:t>2x plus de tungstène, de terres rares et de cobalt recyclés dans nos produits en 2021.</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7"/>
          <p:cNvSpPr txBox="1"/>
          <p:nvPr>
            <p:ph type="ctrTitle"/>
          </p:nvPr>
        </p:nvSpPr>
        <p:spPr>
          <a:xfrm>
            <a:off x="2884000" y="158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8000"/>
              <a:t>Fin</a:t>
            </a:r>
            <a:endParaRPr sz="8000"/>
          </a:p>
        </p:txBody>
      </p:sp>
      <p:sp>
        <p:nvSpPr>
          <p:cNvPr id="236" name="Google Shape;236;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idx="4294967295" type="title"/>
          </p:nvPr>
        </p:nvSpPr>
        <p:spPr>
          <a:xfrm>
            <a:off x="620725" y="604500"/>
            <a:ext cx="3002100" cy="16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fr" sz="2680"/>
              <a:t>Sommaire</a:t>
            </a:r>
            <a:endParaRPr sz="2680"/>
          </a:p>
        </p:txBody>
      </p:sp>
      <p:sp>
        <p:nvSpPr>
          <p:cNvPr id="158" name="Google Shape;158;p16"/>
          <p:cNvSpPr txBox="1"/>
          <p:nvPr>
            <p:ph idx="4294967295" type="body"/>
          </p:nvPr>
        </p:nvSpPr>
        <p:spPr>
          <a:xfrm>
            <a:off x="524775" y="1197625"/>
            <a:ext cx="3913500" cy="3465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AutoNum type="romanUcPeriod"/>
            </a:pPr>
            <a:r>
              <a:rPr lang="fr" sz="1400"/>
              <a:t>Présentation Entreprise</a:t>
            </a:r>
            <a:endParaRPr sz="1400"/>
          </a:p>
          <a:p>
            <a:pPr indent="-317500" lvl="1" marL="914400" rtl="0" algn="l">
              <a:spcBef>
                <a:spcPts val="0"/>
              </a:spcBef>
              <a:spcAft>
                <a:spcPts val="0"/>
              </a:spcAft>
              <a:buSzPts val="1400"/>
              <a:buAutoNum type="alphaUcPeriod"/>
            </a:pPr>
            <a:r>
              <a:rPr lang="fr" sz="1400"/>
              <a:t>Présentation globale</a:t>
            </a:r>
            <a:endParaRPr sz="1400"/>
          </a:p>
          <a:p>
            <a:pPr indent="-317500" lvl="1" marL="914400" rtl="0" algn="l">
              <a:spcBef>
                <a:spcPts val="0"/>
              </a:spcBef>
              <a:spcAft>
                <a:spcPts val="0"/>
              </a:spcAft>
              <a:buSzPts val="1400"/>
              <a:buAutoNum type="alphaUcPeriod"/>
            </a:pPr>
            <a:r>
              <a:rPr lang="fr" sz="1400"/>
              <a:t>Histoire de l'entreprise</a:t>
            </a:r>
            <a:endParaRPr sz="1400"/>
          </a:p>
          <a:p>
            <a:pPr indent="-317500" lvl="1" marL="914400" rtl="0" algn="l">
              <a:spcBef>
                <a:spcPts val="0"/>
              </a:spcBef>
              <a:spcAft>
                <a:spcPts val="0"/>
              </a:spcAft>
              <a:buSzPts val="1400"/>
              <a:buAutoNum type="alphaUcPeriod"/>
            </a:pPr>
            <a:r>
              <a:rPr lang="fr" sz="1400"/>
              <a:t>Implantation et                           spécialisation</a:t>
            </a:r>
            <a:endParaRPr sz="1400"/>
          </a:p>
          <a:p>
            <a:pPr indent="0" lvl="0" marL="0" rtl="0" algn="l">
              <a:spcBef>
                <a:spcPts val="1200"/>
              </a:spcBef>
              <a:spcAft>
                <a:spcPts val="0"/>
              </a:spcAft>
              <a:buNone/>
            </a:pPr>
            <a:r>
              <a:rPr lang="fr" sz="1400"/>
              <a:t>   II.	Économie</a:t>
            </a:r>
            <a:endParaRPr sz="1400"/>
          </a:p>
          <a:p>
            <a:pPr indent="-317500" lvl="0" marL="914400" rtl="0" algn="l">
              <a:spcBef>
                <a:spcPts val="1200"/>
              </a:spcBef>
              <a:spcAft>
                <a:spcPts val="0"/>
              </a:spcAft>
              <a:buSzPts val="1400"/>
              <a:buAutoNum type="alphaUcPeriod"/>
            </a:pPr>
            <a:r>
              <a:rPr lang="fr" sz="1400"/>
              <a:t>Économie globale</a:t>
            </a:r>
            <a:endParaRPr sz="1400"/>
          </a:p>
          <a:p>
            <a:pPr indent="-317500" lvl="0" marL="914400" rtl="0" algn="l">
              <a:spcBef>
                <a:spcPts val="0"/>
              </a:spcBef>
              <a:spcAft>
                <a:spcPts val="0"/>
              </a:spcAft>
              <a:buSzPts val="1400"/>
              <a:buAutoNum type="alphaUcPeriod"/>
            </a:pPr>
            <a:r>
              <a:rPr lang="fr" sz="1400"/>
              <a:t>Analyse</a:t>
            </a:r>
            <a:endParaRPr sz="1400"/>
          </a:p>
          <a:p>
            <a:pPr indent="-317500" lvl="0" marL="914400" rtl="0" algn="l">
              <a:spcBef>
                <a:spcPts val="0"/>
              </a:spcBef>
              <a:spcAft>
                <a:spcPts val="0"/>
              </a:spcAft>
              <a:buSzPts val="1400"/>
              <a:buAutoNum type="alphaUcPeriod"/>
            </a:pPr>
            <a:r>
              <a:rPr lang="fr" sz="1400"/>
              <a:t>La concurrence</a:t>
            </a:r>
            <a:endParaRPr sz="1400"/>
          </a:p>
          <a:p>
            <a:pPr indent="0" lvl="0" marL="0" rtl="0" algn="l">
              <a:spcBef>
                <a:spcPts val="1200"/>
              </a:spcBef>
              <a:spcAft>
                <a:spcPts val="0"/>
              </a:spcAft>
              <a:buNone/>
            </a:pPr>
            <a:r>
              <a:rPr lang="fr" sz="1400"/>
              <a:t>   III.	Écologie </a:t>
            </a:r>
            <a:endParaRPr sz="1400"/>
          </a:p>
          <a:p>
            <a:pPr indent="0" lvl="0" marL="0" rtl="0" algn="l">
              <a:spcBef>
                <a:spcPts val="1200"/>
              </a:spcBef>
              <a:spcAft>
                <a:spcPts val="1200"/>
              </a:spcAft>
              <a:buNone/>
            </a:pPr>
            <a:r>
              <a:rPr lang="fr"/>
              <a:t>	</a:t>
            </a:r>
            <a:r>
              <a:rPr lang="fr"/>
              <a:t>  </a:t>
            </a:r>
            <a:endParaRPr/>
          </a:p>
        </p:txBody>
      </p:sp>
      <p:sp>
        <p:nvSpPr>
          <p:cNvPr id="159" name="Google Shape;15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solidFill>
                  <a:schemeClr val="lt1"/>
                </a:solidFill>
              </a:rPr>
              <a:t>‹#›</a:t>
            </a:fld>
            <a:endParaRPr>
              <a:solidFill>
                <a:schemeClr val="lt1"/>
              </a:solidFill>
            </a:endParaRPr>
          </a:p>
        </p:txBody>
      </p:sp>
      <p:sp>
        <p:nvSpPr>
          <p:cNvPr id="160" name="Google Shape;160;p16"/>
          <p:cNvSpPr/>
          <p:nvPr/>
        </p:nvSpPr>
        <p:spPr>
          <a:xfrm>
            <a:off x="418425" y="530675"/>
            <a:ext cx="3153600" cy="4173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1" name="Google Shape;161;p16"/>
          <p:cNvPicPr preferRelativeResize="0"/>
          <p:nvPr/>
        </p:nvPicPr>
        <p:blipFill>
          <a:blip r:embed="rId3">
            <a:alphaModFix/>
          </a:blip>
          <a:stretch>
            <a:fillRect/>
          </a:stretch>
        </p:blipFill>
        <p:spPr>
          <a:xfrm>
            <a:off x="4723350" y="713700"/>
            <a:ext cx="2726550" cy="3354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823850" y="2053000"/>
            <a:ext cx="4587000" cy="1148700"/>
          </a:xfrm>
          <a:prstGeom prst="rect">
            <a:avLst/>
          </a:prstGeom>
        </p:spPr>
        <p:txBody>
          <a:bodyPr anchorCtr="0" anchor="ctr" bIns="91425" lIns="91425" spcFirstLastPara="1" rIns="91425" wrap="square" tIns="91425">
            <a:normAutofit fontScale="90000"/>
          </a:bodyPr>
          <a:lstStyle/>
          <a:p>
            <a:pPr indent="-417194" lvl="0" marL="457200" rtl="0" algn="l">
              <a:lnSpc>
                <a:spcPct val="115000"/>
              </a:lnSpc>
              <a:spcBef>
                <a:spcPts val="0"/>
              </a:spcBef>
              <a:spcAft>
                <a:spcPts val="0"/>
              </a:spcAft>
              <a:buSzPct val="100000"/>
              <a:buFont typeface="Lato"/>
              <a:buAutoNum type="romanUcPeriod"/>
            </a:pPr>
            <a:r>
              <a:rPr lang="fr" sz="3300">
                <a:latin typeface="Lato"/>
                <a:ea typeface="Lato"/>
                <a:cs typeface="Lato"/>
                <a:sym typeface="Lato"/>
              </a:rPr>
              <a:t>Présentation Entreprise </a:t>
            </a:r>
            <a:endParaRPr sz="3300">
              <a:latin typeface="Lato"/>
              <a:ea typeface="Lato"/>
              <a:cs typeface="Lato"/>
              <a:sym typeface="Lato"/>
            </a:endParaRPr>
          </a:p>
          <a:p>
            <a:pPr indent="0" lvl="0" marL="0" rtl="0" algn="l">
              <a:spcBef>
                <a:spcPts val="1200"/>
              </a:spcBef>
              <a:spcAft>
                <a:spcPts val="0"/>
              </a:spcAft>
              <a:buNone/>
            </a:pPr>
            <a:r>
              <a:t/>
            </a:r>
            <a:endParaRPr/>
          </a:p>
        </p:txBody>
      </p:sp>
      <p:sp>
        <p:nvSpPr>
          <p:cNvPr id="167" name="Google Shape;167;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68" name="Google Shape;168;p17"/>
          <p:cNvPicPr preferRelativeResize="0"/>
          <p:nvPr/>
        </p:nvPicPr>
        <p:blipFill>
          <a:blip r:embed="rId3">
            <a:alphaModFix/>
          </a:blip>
          <a:stretch>
            <a:fillRect/>
          </a:stretch>
        </p:blipFill>
        <p:spPr>
          <a:xfrm>
            <a:off x="3991625" y="1227225"/>
            <a:ext cx="4288225" cy="2405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AutoNum type="alphaUcPeriod"/>
            </a:pPr>
            <a:r>
              <a:rPr lang="fr" sz="2200" u="sng">
                <a:latin typeface="Arial"/>
                <a:ea typeface="Arial"/>
                <a:cs typeface="Arial"/>
                <a:sym typeface="Arial"/>
              </a:rPr>
              <a:t>Présentation globale</a:t>
            </a:r>
            <a:endParaRPr u="sng"/>
          </a:p>
        </p:txBody>
      </p:sp>
      <p:sp>
        <p:nvSpPr>
          <p:cNvPr id="174" name="Google Shape;17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solidFill>
                  <a:schemeClr val="lt1"/>
                </a:solidFill>
              </a:rPr>
              <a:t>‹#›</a:t>
            </a:fld>
            <a:endParaRPr>
              <a:solidFill>
                <a:schemeClr val="lt1"/>
              </a:solidFill>
            </a:endParaRPr>
          </a:p>
        </p:txBody>
      </p:sp>
      <p:sp>
        <p:nvSpPr>
          <p:cNvPr id="175" name="Google Shape;175;p18"/>
          <p:cNvSpPr txBox="1"/>
          <p:nvPr>
            <p:ph idx="1" type="body"/>
          </p:nvPr>
        </p:nvSpPr>
        <p:spPr>
          <a:xfrm>
            <a:off x="1297500" y="1242275"/>
            <a:ext cx="7038900" cy="3236400"/>
          </a:xfrm>
          <a:prstGeom prst="rect">
            <a:avLst/>
          </a:prstGeom>
          <a:ln>
            <a:noFill/>
          </a:ln>
        </p:spPr>
        <p:txBody>
          <a:bodyPr anchorCtr="0" anchor="t" bIns="91425" lIns="91425" spcFirstLastPara="1" rIns="91425" wrap="square" tIns="91425">
            <a:normAutofit fontScale="92500" lnSpcReduction="20000"/>
          </a:bodyPr>
          <a:lstStyle/>
          <a:p>
            <a:pPr indent="0" lvl="0" marL="457200" rtl="0" algn="l">
              <a:lnSpc>
                <a:spcPct val="100000"/>
              </a:lnSpc>
              <a:spcBef>
                <a:spcPts val="0"/>
              </a:spcBef>
              <a:spcAft>
                <a:spcPts val="0"/>
              </a:spcAft>
              <a:buNone/>
            </a:pPr>
            <a:r>
              <a:t/>
            </a:r>
            <a:endParaRPr sz="2200">
              <a:latin typeface="Arial"/>
              <a:ea typeface="Arial"/>
              <a:cs typeface="Arial"/>
              <a:sym typeface="Arial"/>
            </a:endParaRPr>
          </a:p>
          <a:p>
            <a:pPr indent="0" lvl="0" marL="457200" rtl="0" algn="l">
              <a:lnSpc>
                <a:spcPct val="105000"/>
              </a:lnSpc>
              <a:spcBef>
                <a:spcPts val="0"/>
              </a:spcBef>
              <a:spcAft>
                <a:spcPts val="0"/>
              </a:spcAft>
              <a:buNone/>
            </a:pPr>
            <a:r>
              <a:rPr b="1" lang="fr" sz="1600" u="sng">
                <a:latin typeface="Arial"/>
                <a:ea typeface="Arial"/>
                <a:cs typeface="Arial"/>
                <a:sym typeface="Arial"/>
              </a:rPr>
              <a:t>Création</a:t>
            </a:r>
            <a:r>
              <a:rPr lang="fr" sz="1600" u="sng">
                <a:latin typeface="Arial"/>
                <a:ea typeface="Arial"/>
                <a:cs typeface="Arial"/>
                <a:sym typeface="Arial"/>
              </a:rPr>
              <a:t> </a:t>
            </a:r>
            <a:r>
              <a:rPr lang="fr" sz="1600">
                <a:latin typeface="Arial"/>
                <a:ea typeface="Arial"/>
                <a:cs typeface="Arial"/>
                <a:sym typeface="Arial"/>
              </a:rPr>
              <a:t>: 1er avril 1976.</a:t>
            </a:r>
            <a:endParaRPr sz="1600">
              <a:latin typeface="Arial"/>
              <a:ea typeface="Arial"/>
              <a:cs typeface="Arial"/>
              <a:sym typeface="Arial"/>
            </a:endParaRPr>
          </a:p>
          <a:p>
            <a:pPr indent="0" lvl="0" marL="457200" rtl="0" algn="l">
              <a:lnSpc>
                <a:spcPct val="105000"/>
              </a:lnSpc>
              <a:spcBef>
                <a:spcPts val="100"/>
              </a:spcBef>
              <a:spcAft>
                <a:spcPts val="0"/>
              </a:spcAft>
              <a:buNone/>
            </a:pPr>
            <a:r>
              <a:t/>
            </a:r>
            <a:endParaRPr sz="1600">
              <a:latin typeface="Arial"/>
              <a:ea typeface="Arial"/>
              <a:cs typeface="Arial"/>
              <a:sym typeface="Arial"/>
            </a:endParaRPr>
          </a:p>
          <a:p>
            <a:pPr indent="0" lvl="0" marL="457200" rtl="0" algn="l">
              <a:lnSpc>
                <a:spcPct val="105000"/>
              </a:lnSpc>
              <a:spcBef>
                <a:spcPts val="100"/>
              </a:spcBef>
              <a:spcAft>
                <a:spcPts val="0"/>
              </a:spcAft>
              <a:buNone/>
            </a:pPr>
            <a:r>
              <a:rPr b="1" lang="fr" sz="1600" u="sng">
                <a:latin typeface="Arial"/>
                <a:ea typeface="Arial"/>
                <a:cs typeface="Arial"/>
                <a:sym typeface="Arial"/>
              </a:rPr>
              <a:t>Fondateurs</a:t>
            </a:r>
            <a:r>
              <a:rPr lang="fr" sz="1600" u="sng">
                <a:latin typeface="Arial"/>
                <a:ea typeface="Arial"/>
                <a:cs typeface="Arial"/>
                <a:sym typeface="Arial"/>
              </a:rPr>
              <a:t> </a:t>
            </a:r>
            <a:r>
              <a:rPr lang="fr" sz="1600">
                <a:latin typeface="Arial"/>
                <a:ea typeface="Arial"/>
                <a:cs typeface="Arial"/>
                <a:sym typeface="Arial"/>
              </a:rPr>
              <a:t>: Steve Wozniak, Ronald Wayne et Steve Jobs.</a:t>
            </a:r>
            <a:endParaRPr sz="1600">
              <a:latin typeface="Arial"/>
              <a:ea typeface="Arial"/>
              <a:cs typeface="Arial"/>
              <a:sym typeface="Arial"/>
            </a:endParaRPr>
          </a:p>
          <a:p>
            <a:pPr indent="0" lvl="0" marL="457200" rtl="0" algn="l">
              <a:lnSpc>
                <a:spcPct val="105000"/>
              </a:lnSpc>
              <a:spcBef>
                <a:spcPts val="100"/>
              </a:spcBef>
              <a:spcAft>
                <a:spcPts val="0"/>
              </a:spcAft>
              <a:buNone/>
            </a:pPr>
            <a:r>
              <a:t/>
            </a:r>
            <a:endParaRPr sz="1600">
              <a:latin typeface="Arial"/>
              <a:ea typeface="Arial"/>
              <a:cs typeface="Arial"/>
              <a:sym typeface="Arial"/>
            </a:endParaRPr>
          </a:p>
          <a:p>
            <a:pPr indent="0" lvl="0" marL="457200" rtl="0" algn="l">
              <a:lnSpc>
                <a:spcPct val="105000"/>
              </a:lnSpc>
              <a:spcBef>
                <a:spcPts val="100"/>
              </a:spcBef>
              <a:spcAft>
                <a:spcPts val="0"/>
              </a:spcAft>
              <a:buNone/>
            </a:pPr>
            <a:r>
              <a:rPr b="1" lang="fr" sz="1600" u="sng">
                <a:latin typeface="Arial"/>
                <a:ea typeface="Arial"/>
                <a:cs typeface="Arial"/>
                <a:sym typeface="Arial"/>
              </a:rPr>
              <a:t>Siège social</a:t>
            </a:r>
            <a:r>
              <a:rPr lang="fr" sz="1600" u="sng">
                <a:latin typeface="Arial"/>
                <a:ea typeface="Arial"/>
                <a:cs typeface="Arial"/>
                <a:sym typeface="Arial"/>
              </a:rPr>
              <a:t> </a:t>
            </a:r>
            <a:r>
              <a:rPr lang="fr" sz="1600">
                <a:latin typeface="Arial"/>
                <a:ea typeface="Arial"/>
                <a:cs typeface="Arial"/>
                <a:sym typeface="Arial"/>
              </a:rPr>
              <a:t>: Cupertino, Californie → Apple park</a:t>
            </a:r>
            <a:endParaRPr sz="1600">
              <a:latin typeface="Arial"/>
              <a:ea typeface="Arial"/>
              <a:cs typeface="Arial"/>
              <a:sym typeface="Arial"/>
            </a:endParaRPr>
          </a:p>
          <a:p>
            <a:pPr indent="0" lvl="0" marL="457200" rtl="0" algn="l">
              <a:lnSpc>
                <a:spcPct val="105000"/>
              </a:lnSpc>
              <a:spcBef>
                <a:spcPts val="100"/>
              </a:spcBef>
              <a:spcAft>
                <a:spcPts val="0"/>
              </a:spcAft>
              <a:buNone/>
            </a:pPr>
            <a:r>
              <a:t/>
            </a:r>
            <a:endParaRPr sz="1600">
              <a:latin typeface="Arial"/>
              <a:ea typeface="Arial"/>
              <a:cs typeface="Arial"/>
              <a:sym typeface="Arial"/>
            </a:endParaRPr>
          </a:p>
          <a:p>
            <a:pPr indent="0" lvl="0" marL="457200" rtl="0" algn="l">
              <a:lnSpc>
                <a:spcPct val="105000"/>
              </a:lnSpc>
              <a:spcBef>
                <a:spcPts val="100"/>
              </a:spcBef>
              <a:spcAft>
                <a:spcPts val="0"/>
              </a:spcAft>
              <a:buNone/>
            </a:pPr>
            <a:r>
              <a:rPr b="1" lang="fr" sz="1600" u="sng">
                <a:latin typeface="Arial"/>
                <a:ea typeface="Arial"/>
                <a:cs typeface="Arial"/>
                <a:sym typeface="Arial"/>
              </a:rPr>
              <a:t>Direction</a:t>
            </a:r>
            <a:r>
              <a:rPr lang="fr" sz="1600" u="sng">
                <a:latin typeface="Arial"/>
                <a:ea typeface="Arial"/>
                <a:cs typeface="Arial"/>
                <a:sym typeface="Arial"/>
              </a:rPr>
              <a:t> </a:t>
            </a:r>
            <a:r>
              <a:rPr lang="fr" sz="1600">
                <a:latin typeface="Arial"/>
                <a:ea typeface="Arial"/>
                <a:cs typeface="Arial"/>
                <a:sym typeface="Arial"/>
              </a:rPr>
              <a:t>: Tim COOK, depuis le 24 août 2011 suite à la démission de steve JOBS.</a:t>
            </a:r>
            <a:endParaRPr sz="1600">
              <a:latin typeface="Arial"/>
              <a:ea typeface="Arial"/>
              <a:cs typeface="Arial"/>
              <a:sym typeface="Arial"/>
            </a:endParaRPr>
          </a:p>
          <a:p>
            <a:pPr indent="0" lvl="0" marL="457200" rtl="0" algn="l">
              <a:lnSpc>
                <a:spcPct val="105000"/>
              </a:lnSpc>
              <a:spcBef>
                <a:spcPts val="100"/>
              </a:spcBef>
              <a:spcAft>
                <a:spcPts val="0"/>
              </a:spcAft>
              <a:buNone/>
            </a:pPr>
            <a:r>
              <a:t/>
            </a:r>
            <a:endParaRPr sz="1600">
              <a:latin typeface="Arial"/>
              <a:ea typeface="Arial"/>
              <a:cs typeface="Arial"/>
              <a:sym typeface="Arial"/>
            </a:endParaRPr>
          </a:p>
          <a:p>
            <a:pPr indent="0" lvl="0" marL="457200" rtl="0" algn="l">
              <a:lnSpc>
                <a:spcPct val="105000"/>
              </a:lnSpc>
              <a:spcBef>
                <a:spcPts val="100"/>
              </a:spcBef>
              <a:spcAft>
                <a:spcPts val="0"/>
              </a:spcAft>
              <a:buNone/>
            </a:pPr>
            <a:r>
              <a:rPr b="1" lang="fr" sz="1600" u="sng">
                <a:latin typeface="Arial"/>
                <a:ea typeface="Arial"/>
                <a:cs typeface="Arial"/>
                <a:sym typeface="Arial"/>
              </a:rPr>
              <a:t>Siège social Apple (france)</a:t>
            </a:r>
            <a:r>
              <a:rPr lang="fr" sz="1600">
                <a:latin typeface="Arial"/>
                <a:ea typeface="Arial"/>
                <a:cs typeface="Arial"/>
                <a:sym typeface="Arial"/>
              </a:rPr>
              <a:t>: 7 Place d’Iéna Paris 75116</a:t>
            </a:r>
            <a:endParaRPr sz="1600">
              <a:latin typeface="Arial"/>
              <a:ea typeface="Arial"/>
              <a:cs typeface="Arial"/>
              <a:sym typeface="Arial"/>
            </a:endParaRPr>
          </a:p>
          <a:p>
            <a:pPr indent="0" lvl="0" marL="457200" rtl="0" algn="l">
              <a:lnSpc>
                <a:spcPct val="105000"/>
              </a:lnSpc>
              <a:spcBef>
                <a:spcPts val="100"/>
              </a:spcBef>
              <a:spcAft>
                <a:spcPts val="0"/>
              </a:spcAft>
              <a:buNone/>
            </a:pPr>
            <a:r>
              <a:t/>
            </a:r>
            <a:endParaRPr sz="1600">
              <a:latin typeface="Arial"/>
              <a:ea typeface="Arial"/>
              <a:cs typeface="Arial"/>
              <a:sym typeface="Arial"/>
            </a:endParaRPr>
          </a:p>
          <a:p>
            <a:pPr indent="0" lvl="0" marL="457200" rtl="0" algn="l">
              <a:lnSpc>
                <a:spcPct val="105000"/>
              </a:lnSpc>
              <a:spcBef>
                <a:spcPts val="100"/>
              </a:spcBef>
              <a:spcAft>
                <a:spcPts val="0"/>
              </a:spcAft>
              <a:buNone/>
            </a:pPr>
            <a:r>
              <a:rPr b="1" lang="fr" sz="1600" u="sng">
                <a:latin typeface="Arial"/>
                <a:ea typeface="Arial"/>
                <a:cs typeface="Arial"/>
                <a:sym typeface="Arial"/>
              </a:rPr>
              <a:t>Téléphone (france)</a:t>
            </a:r>
            <a:r>
              <a:rPr lang="fr" sz="1600">
                <a:latin typeface="Arial"/>
                <a:ea typeface="Arial"/>
                <a:cs typeface="Arial"/>
                <a:sym typeface="Arial"/>
              </a:rPr>
              <a:t> : 01 56 52 96 00</a:t>
            </a:r>
            <a:endParaRPr sz="1600">
              <a:latin typeface="Arial"/>
              <a:ea typeface="Arial"/>
              <a:cs typeface="Arial"/>
              <a:sym typeface="Arial"/>
            </a:endParaRPr>
          </a:p>
          <a:p>
            <a:pPr indent="0" lvl="0" marL="0" rtl="0" algn="l">
              <a:spcBef>
                <a:spcPts val="100"/>
              </a:spcBef>
              <a:spcAft>
                <a:spcPts val="1200"/>
              </a:spcAft>
              <a:buNone/>
            </a:pPr>
            <a:r>
              <a:t/>
            </a:r>
            <a:endParaRPr/>
          </a:p>
        </p:txBody>
      </p:sp>
      <p:pic>
        <p:nvPicPr>
          <p:cNvPr id="176" name="Google Shape;176;p18"/>
          <p:cNvPicPr preferRelativeResize="0"/>
          <p:nvPr/>
        </p:nvPicPr>
        <p:blipFill>
          <a:blip r:embed="rId3">
            <a:alphaModFix/>
          </a:blip>
          <a:stretch>
            <a:fillRect/>
          </a:stretch>
        </p:blipFill>
        <p:spPr>
          <a:xfrm>
            <a:off x="7506407" y="393751"/>
            <a:ext cx="830000" cy="1326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idx="1" type="body"/>
          </p:nvPr>
        </p:nvSpPr>
        <p:spPr>
          <a:xfrm>
            <a:off x="1316400" y="289675"/>
            <a:ext cx="7038900" cy="4718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fr" sz="8800"/>
              <a:t>B. 	</a:t>
            </a:r>
            <a:r>
              <a:rPr lang="fr" sz="8800"/>
              <a:t>Histoire de l'entreprise</a:t>
            </a:r>
            <a:endParaRPr sz="8800"/>
          </a:p>
          <a:p>
            <a:pPr indent="0" lvl="0" marL="457200" rtl="0" algn="l">
              <a:spcBef>
                <a:spcPts val="1200"/>
              </a:spcBef>
              <a:spcAft>
                <a:spcPts val="0"/>
              </a:spcAft>
              <a:buNone/>
            </a:pPr>
            <a:r>
              <a:rPr lang="fr" sz="5600">
                <a:latin typeface="Arial"/>
                <a:ea typeface="Arial"/>
                <a:cs typeface="Arial"/>
                <a:sym typeface="Arial"/>
              </a:rPr>
              <a:t>Apple est créé le 1</a:t>
            </a:r>
            <a:r>
              <a:rPr baseline="30000" lang="fr" sz="5600">
                <a:latin typeface="Arial"/>
                <a:ea typeface="Arial"/>
                <a:cs typeface="Arial"/>
                <a:sym typeface="Arial"/>
              </a:rPr>
              <a:t>er</a:t>
            </a:r>
            <a:r>
              <a:rPr lang="fr" sz="5600">
                <a:latin typeface="Arial"/>
                <a:ea typeface="Arial"/>
                <a:cs typeface="Arial"/>
                <a:sym typeface="Arial"/>
              </a:rPr>
              <a:t> avril 1976 dans la maison d'enfance de Steve Jobs à Los Altos, puis constituée sous forme de société le 3 janvier 1977. Elle prend diverses facettes coordonnées avec l'évolution du monde informatique qu'elle précède, partant d'un monde sans ordinateur personnel à une société du xxi</a:t>
            </a:r>
            <a:r>
              <a:rPr baseline="30000" lang="fr" sz="5600">
                <a:latin typeface="Arial"/>
                <a:ea typeface="Arial"/>
                <a:cs typeface="Arial"/>
                <a:sym typeface="Arial"/>
              </a:rPr>
              <a:t>e</a:t>
            </a:r>
            <a:r>
              <a:rPr lang="fr" sz="5600">
                <a:latin typeface="Arial"/>
                <a:ea typeface="Arial"/>
                <a:cs typeface="Arial"/>
                <a:sym typeface="Arial"/>
              </a:rPr>
              <a:t> siècle interconnectée par l'intermédiaire de terminaux fixes et mobiles. Elle est l'un des premiers concurrents face au monopole IBM.</a:t>
            </a:r>
            <a:endParaRPr sz="5600">
              <a:latin typeface="Arial"/>
              <a:ea typeface="Arial"/>
              <a:cs typeface="Arial"/>
              <a:sym typeface="Arial"/>
            </a:endParaRPr>
          </a:p>
          <a:p>
            <a:pPr indent="0" lvl="0" marL="457200" rtl="0" algn="l">
              <a:spcBef>
                <a:spcPts val="0"/>
              </a:spcBef>
              <a:spcAft>
                <a:spcPts val="0"/>
              </a:spcAft>
              <a:buNone/>
            </a:pPr>
            <a:r>
              <a:t/>
            </a:r>
            <a:endParaRPr sz="5600">
              <a:latin typeface="Arial"/>
              <a:ea typeface="Arial"/>
              <a:cs typeface="Arial"/>
              <a:sym typeface="Arial"/>
            </a:endParaRPr>
          </a:p>
          <a:p>
            <a:pPr indent="0" lvl="0" marL="457200" rtl="0" algn="l">
              <a:spcBef>
                <a:spcPts val="0"/>
              </a:spcBef>
              <a:spcAft>
                <a:spcPts val="0"/>
              </a:spcAft>
              <a:buNone/>
            </a:pPr>
            <a:r>
              <a:rPr lang="fr" sz="5600">
                <a:latin typeface="Arial"/>
                <a:ea typeface="Arial"/>
                <a:cs typeface="Arial"/>
                <a:sym typeface="Arial"/>
              </a:rPr>
              <a:t>L'image d'Apple est étroitement associée à celle de son co-créateur, Steve Jobs. Celui-ci doit quitter l'entreprise en 1985 à la suite d'un conflit avec John Sculley qu'il avait pourtant recruté au poste de directeur général. </a:t>
            </a:r>
            <a:endParaRPr sz="5600">
              <a:latin typeface="Arial"/>
              <a:ea typeface="Arial"/>
              <a:cs typeface="Arial"/>
              <a:sym typeface="Arial"/>
            </a:endParaRPr>
          </a:p>
          <a:p>
            <a:pPr indent="0" lvl="0" marL="457200" rtl="0" algn="l">
              <a:spcBef>
                <a:spcPts val="0"/>
              </a:spcBef>
              <a:spcAft>
                <a:spcPts val="0"/>
              </a:spcAft>
              <a:buNone/>
            </a:pPr>
            <a:r>
              <a:rPr lang="fr" sz="5600">
                <a:latin typeface="Arial"/>
                <a:ea typeface="Arial"/>
                <a:cs typeface="Arial"/>
                <a:sym typeface="Arial"/>
              </a:rPr>
              <a:t>Il revient prendre la direction de la marque à la pomme en 1997 et se trouve dès lors à l'origine de la réussite planétaire des différents produits lancés depuis cette époque.</a:t>
            </a:r>
            <a:endParaRPr sz="5600">
              <a:latin typeface="Arial"/>
              <a:ea typeface="Arial"/>
              <a:cs typeface="Arial"/>
              <a:sym typeface="Arial"/>
            </a:endParaRPr>
          </a:p>
          <a:p>
            <a:pPr indent="0" lvl="0" marL="457200" rtl="0" algn="l">
              <a:spcBef>
                <a:spcPts val="0"/>
              </a:spcBef>
              <a:spcAft>
                <a:spcPts val="0"/>
              </a:spcAft>
              <a:buNone/>
            </a:pPr>
            <a:r>
              <a:t/>
            </a:r>
            <a:endParaRPr sz="5600">
              <a:latin typeface="Arial"/>
              <a:ea typeface="Arial"/>
              <a:cs typeface="Arial"/>
              <a:sym typeface="Arial"/>
            </a:endParaRPr>
          </a:p>
          <a:p>
            <a:pPr indent="0" lvl="0" marL="457200" rtl="0" algn="l">
              <a:spcBef>
                <a:spcPts val="0"/>
              </a:spcBef>
              <a:spcAft>
                <a:spcPts val="0"/>
              </a:spcAft>
              <a:buNone/>
            </a:pPr>
            <a:r>
              <a:rPr lang="fr" sz="5600">
                <a:latin typeface="Arial"/>
                <a:ea typeface="Arial"/>
                <a:cs typeface="Arial"/>
                <a:sym typeface="Arial"/>
              </a:rPr>
              <a:t>Affecté à partir de 2004 par un cancer du pancréas, Steve Jobs doit finalement renoncer à ses fonctions de PDG le 25 août 2011, et c'est Tim Cook qui lui succède.</a:t>
            </a:r>
            <a:endParaRPr sz="5600">
              <a:latin typeface="Arial"/>
              <a:ea typeface="Arial"/>
              <a:cs typeface="Arial"/>
              <a:sym typeface="Arial"/>
            </a:endParaRPr>
          </a:p>
          <a:p>
            <a:pPr indent="0" lvl="0" marL="457200" rtl="0" algn="l">
              <a:spcBef>
                <a:spcPts val="0"/>
              </a:spcBef>
              <a:spcAft>
                <a:spcPts val="0"/>
              </a:spcAft>
              <a:buNone/>
            </a:pPr>
            <a:r>
              <a:rPr lang="fr" sz="5600">
                <a:latin typeface="Arial"/>
                <a:ea typeface="Arial"/>
                <a:cs typeface="Arial"/>
                <a:sym typeface="Arial"/>
              </a:rPr>
              <a:t>Steve Jobs meurt le 5 octobre 2011, à l'âge de 56 ans. Un hommage lui est rendu sur le site web d'Apple. </a:t>
            </a:r>
            <a:endParaRPr sz="5600">
              <a:highlight>
                <a:srgbClr val="FFFFFF"/>
              </a:highlight>
              <a:latin typeface="Arial"/>
              <a:ea typeface="Arial"/>
              <a:cs typeface="Arial"/>
              <a:sym typeface="Arial"/>
            </a:endParaRPr>
          </a:p>
          <a:p>
            <a:pPr indent="0" lvl="0" marL="0" rtl="0" algn="l">
              <a:spcBef>
                <a:spcPts val="0"/>
              </a:spcBef>
              <a:spcAft>
                <a:spcPts val="0"/>
              </a:spcAft>
              <a:buNone/>
            </a:pPr>
            <a:r>
              <a:t/>
            </a:r>
            <a:endParaRPr sz="2492"/>
          </a:p>
          <a:p>
            <a:pPr indent="0" lvl="0" marL="0" rtl="0" algn="l">
              <a:spcBef>
                <a:spcPts val="1200"/>
              </a:spcBef>
              <a:spcAft>
                <a:spcPts val="1200"/>
              </a:spcAft>
              <a:buNone/>
            </a:pPr>
            <a:r>
              <a:t/>
            </a:r>
            <a:endParaRPr sz="2200"/>
          </a:p>
        </p:txBody>
      </p:sp>
      <p:sp>
        <p:nvSpPr>
          <p:cNvPr id="182" name="Google Shape;182;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fr" sz="2244">
                <a:latin typeface="Lato"/>
                <a:ea typeface="Lato"/>
                <a:cs typeface="Lato"/>
                <a:sym typeface="Lato"/>
              </a:rPr>
              <a:t>C. </a:t>
            </a:r>
            <a:r>
              <a:rPr lang="fr" sz="2244">
                <a:latin typeface="Lato"/>
                <a:ea typeface="Lato"/>
                <a:cs typeface="Lato"/>
                <a:sym typeface="Lato"/>
              </a:rPr>
              <a:t>Implantation et spécialisation</a:t>
            </a:r>
            <a:endParaRPr sz="2244">
              <a:latin typeface="Lato"/>
              <a:ea typeface="Lato"/>
              <a:cs typeface="Lato"/>
              <a:sym typeface="Lato"/>
            </a:endParaRPr>
          </a:p>
          <a:p>
            <a:pPr indent="0" lvl="0" marL="0" rtl="0" algn="l">
              <a:lnSpc>
                <a:spcPct val="115000"/>
              </a:lnSpc>
              <a:spcBef>
                <a:spcPts val="1200"/>
              </a:spcBef>
              <a:spcAft>
                <a:spcPts val="0"/>
              </a:spcAft>
              <a:buNone/>
            </a:pPr>
            <a:r>
              <a:t/>
            </a:r>
            <a:endParaRPr sz="1400">
              <a:latin typeface="Lato"/>
              <a:ea typeface="Lato"/>
              <a:cs typeface="Lato"/>
              <a:sym typeface="Lato"/>
            </a:endParaRPr>
          </a:p>
          <a:p>
            <a:pPr indent="0" lvl="0" marL="457200" rtl="0" algn="l">
              <a:lnSpc>
                <a:spcPct val="115000"/>
              </a:lnSpc>
              <a:spcBef>
                <a:spcPts val="0"/>
              </a:spcBef>
              <a:spcAft>
                <a:spcPts val="0"/>
              </a:spcAft>
              <a:buNone/>
            </a:pPr>
            <a:r>
              <a:t/>
            </a:r>
            <a:endParaRPr sz="1400">
              <a:latin typeface="Arial"/>
              <a:ea typeface="Arial"/>
              <a:cs typeface="Arial"/>
              <a:sym typeface="Arial"/>
            </a:endParaRPr>
          </a:p>
          <a:p>
            <a:pPr indent="0" lvl="0" marL="457200" rtl="0" algn="l">
              <a:lnSpc>
                <a:spcPct val="115000"/>
              </a:lnSpc>
              <a:spcBef>
                <a:spcPts val="0"/>
              </a:spcBef>
              <a:spcAft>
                <a:spcPts val="0"/>
              </a:spcAft>
              <a:buNone/>
            </a:pPr>
            <a:r>
              <a:t/>
            </a:r>
            <a:endParaRPr sz="1100">
              <a:latin typeface="Arial"/>
              <a:ea typeface="Arial"/>
              <a:cs typeface="Arial"/>
              <a:sym typeface="Arial"/>
            </a:endParaRPr>
          </a:p>
          <a:p>
            <a:pPr indent="0" lvl="0" marL="457200" rtl="0" algn="l">
              <a:lnSpc>
                <a:spcPct val="115000"/>
              </a:lnSpc>
              <a:spcBef>
                <a:spcPts val="0"/>
              </a:spcBef>
              <a:spcAft>
                <a:spcPts val="0"/>
              </a:spcAft>
              <a:buNone/>
            </a:pPr>
            <a:r>
              <a:t/>
            </a:r>
            <a:endParaRPr sz="1100">
              <a:latin typeface="Arial"/>
              <a:ea typeface="Arial"/>
              <a:cs typeface="Arial"/>
              <a:sym typeface="Arial"/>
            </a:endParaRPr>
          </a:p>
          <a:p>
            <a:pPr indent="0" lvl="0" marL="0" rtl="0" algn="l">
              <a:lnSpc>
                <a:spcPct val="115000"/>
              </a:lnSpc>
              <a:spcBef>
                <a:spcPts val="0"/>
              </a:spcBef>
              <a:spcAft>
                <a:spcPts val="0"/>
              </a:spcAft>
              <a:buNone/>
            </a:pPr>
            <a:r>
              <a:t/>
            </a:r>
            <a:endParaRPr sz="1100">
              <a:latin typeface="Lato"/>
              <a:ea typeface="Lato"/>
              <a:cs typeface="Lato"/>
              <a:sym typeface="Lato"/>
            </a:endParaRPr>
          </a:p>
          <a:p>
            <a:pPr indent="0" lvl="0" marL="0" rtl="0" algn="l">
              <a:lnSpc>
                <a:spcPct val="115000"/>
              </a:lnSpc>
              <a:spcBef>
                <a:spcPts val="1200"/>
              </a:spcBef>
              <a:spcAft>
                <a:spcPts val="0"/>
              </a:spcAft>
              <a:buNone/>
            </a:pPr>
            <a:r>
              <a:t/>
            </a:r>
            <a:endParaRPr sz="2244">
              <a:latin typeface="Lato"/>
              <a:ea typeface="Lato"/>
              <a:cs typeface="Lato"/>
              <a:sym typeface="Lato"/>
            </a:endParaRPr>
          </a:p>
          <a:p>
            <a:pPr indent="0" lvl="0" marL="0" rtl="0" algn="l">
              <a:lnSpc>
                <a:spcPct val="115000"/>
              </a:lnSpc>
              <a:spcBef>
                <a:spcPts val="1200"/>
              </a:spcBef>
              <a:spcAft>
                <a:spcPts val="1200"/>
              </a:spcAft>
              <a:buNone/>
            </a:pPr>
            <a:r>
              <a:t/>
            </a:r>
            <a:endParaRPr sz="1600">
              <a:latin typeface="Lato"/>
              <a:ea typeface="Lato"/>
              <a:cs typeface="Lato"/>
              <a:sym typeface="Lato"/>
            </a:endParaRPr>
          </a:p>
        </p:txBody>
      </p:sp>
      <p:sp>
        <p:nvSpPr>
          <p:cNvPr id="188" name="Google Shape;18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89" name="Google Shape;189;p20"/>
          <p:cNvPicPr preferRelativeResize="0"/>
          <p:nvPr/>
        </p:nvPicPr>
        <p:blipFill>
          <a:blip r:embed="rId3">
            <a:alphaModFix/>
          </a:blip>
          <a:stretch>
            <a:fillRect/>
          </a:stretch>
        </p:blipFill>
        <p:spPr>
          <a:xfrm>
            <a:off x="1806875" y="2942225"/>
            <a:ext cx="4552950" cy="1990725"/>
          </a:xfrm>
          <a:prstGeom prst="rect">
            <a:avLst/>
          </a:prstGeom>
          <a:noFill/>
          <a:ln>
            <a:noFill/>
          </a:ln>
        </p:spPr>
      </p:pic>
      <p:sp>
        <p:nvSpPr>
          <p:cNvPr id="190" name="Google Shape;190;p20"/>
          <p:cNvSpPr txBox="1"/>
          <p:nvPr>
            <p:ph idx="1" type="body"/>
          </p:nvPr>
        </p:nvSpPr>
        <p:spPr>
          <a:xfrm>
            <a:off x="1297500" y="930900"/>
            <a:ext cx="7038900" cy="29112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fr" sz="1400">
                <a:latin typeface="Arial"/>
                <a:ea typeface="Arial"/>
                <a:cs typeface="Arial"/>
                <a:sym typeface="Arial"/>
              </a:rPr>
              <a:t>On compte 512 magasins Apple store dans le monde dont 20 en France.</a:t>
            </a:r>
            <a:endParaRPr sz="1400">
              <a:latin typeface="Arial"/>
              <a:ea typeface="Arial"/>
              <a:cs typeface="Arial"/>
              <a:sym typeface="Arial"/>
            </a:endParaRPr>
          </a:p>
          <a:p>
            <a:pPr indent="0" lvl="0" marL="457200" rtl="0" algn="l">
              <a:spcBef>
                <a:spcPts val="0"/>
              </a:spcBef>
              <a:spcAft>
                <a:spcPts val="0"/>
              </a:spcAft>
              <a:buNone/>
            </a:pPr>
            <a:r>
              <a:rPr lang="fr" sz="1400">
                <a:latin typeface="Arial"/>
                <a:ea typeface="Arial"/>
                <a:cs typeface="Arial"/>
                <a:sym typeface="Arial"/>
              </a:rPr>
              <a:t>Apple est réparti partout dans le monde, principalement : en Amérique, en Chine et en Europe</a:t>
            </a:r>
            <a:endParaRPr sz="1400">
              <a:latin typeface="Arial"/>
              <a:ea typeface="Arial"/>
              <a:cs typeface="Arial"/>
              <a:sym typeface="Arial"/>
            </a:endParaRPr>
          </a:p>
          <a:p>
            <a:pPr indent="0" lvl="0" marL="457200" rtl="0" algn="l">
              <a:spcBef>
                <a:spcPts val="0"/>
              </a:spcBef>
              <a:spcAft>
                <a:spcPts val="0"/>
              </a:spcAft>
              <a:buNone/>
            </a:pPr>
            <a:r>
              <a:t/>
            </a:r>
            <a:endParaRPr sz="1400">
              <a:latin typeface="Arial"/>
              <a:ea typeface="Arial"/>
              <a:cs typeface="Arial"/>
              <a:sym typeface="Arial"/>
            </a:endParaRPr>
          </a:p>
          <a:p>
            <a:pPr indent="0" lvl="0" marL="457200" rtl="0" algn="l">
              <a:spcBef>
                <a:spcPts val="0"/>
              </a:spcBef>
              <a:spcAft>
                <a:spcPts val="0"/>
              </a:spcAft>
              <a:buNone/>
            </a:pPr>
            <a:r>
              <a:rPr lang="fr" sz="1400">
                <a:latin typeface="Arial"/>
                <a:ea typeface="Arial"/>
                <a:cs typeface="Arial"/>
                <a:sym typeface="Arial"/>
              </a:rPr>
              <a:t>Le chiffre d'affaires est donc réparti dans ces différents pays et continents :  en Amériques on compte 41,9% du CA, en Chine, 18,7%. Au Japon 7,8%. En Asie-Pacifique 7,2% et en Europe 24,4%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1200"/>
              </a:spcAft>
              <a:buNone/>
            </a:pPr>
            <a:r>
              <a:rPr lang="fr" sz="3300">
                <a:latin typeface="Lato"/>
                <a:ea typeface="Lato"/>
                <a:cs typeface="Lato"/>
                <a:sym typeface="Lato"/>
              </a:rPr>
              <a:t>II.	Économie</a:t>
            </a:r>
            <a:endParaRPr/>
          </a:p>
        </p:txBody>
      </p:sp>
      <p:sp>
        <p:nvSpPr>
          <p:cNvPr id="196" name="Google Shape;19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97" name="Google Shape;197;p21"/>
          <p:cNvPicPr preferRelativeResize="0"/>
          <p:nvPr/>
        </p:nvPicPr>
        <p:blipFill>
          <a:blip r:embed="rId3">
            <a:alphaModFix/>
          </a:blip>
          <a:stretch>
            <a:fillRect/>
          </a:stretch>
        </p:blipFill>
        <p:spPr>
          <a:xfrm>
            <a:off x="4654975" y="203425"/>
            <a:ext cx="3413525" cy="435841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lnSpc>
                <a:spcPct val="105000"/>
              </a:lnSpc>
              <a:spcBef>
                <a:spcPts val="900"/>
              </a:spcBef>
              <a:spcAft>
                <a:spcPts val="0"/>
              </a:spcAft>
              <a:buNone/>
            </a:pPr>
            <a:r>
              <a:rPr lang="fr" sz="2200">
                <a:latin typeface="Arial"/>
                <a:ea typeface="Arial"/>
                <a:cs typeface="Arial"/>
                <a:sym typeface="Arial"/>
              </a:rPr>
              <a:t>A. Économie globale</a:t>
            </a:r>
            <a:endParaRPr/>
          </a:p>
        </p:txBody>
      </p:sp>
      <p:sp>
        <p:nvSpPr>
          <p:cNvPr id="203" name="Google Shape;20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04" name="Google Shape;204;p22"/>
          <p:cNvSpPr txBox="1"/>
          <p:nvPr>
            <p:ph idx="1" type="body"/>
          </p:nvPr>
        </p:nvSpPr>
        <p:spPr>
          <a:xfrm>
            <a:off x="1297500" y="925550"/>
            <a:ext cx="7038900" cy="3858300"/>
          </a:xfrm>
          <a:prstGeom prst="rect">
            <a:avLst/>
          </a:prstGeom>
        </p:spPr>
        <p:txBody>
          <a:bodyPr anchorCtr="0" anchor="t" bIns="91425" lIns="91425" spcFirstLastPara="1" rIns="91425" wrap="square" tIns="91425">
            <a:noAutofit/>
          </a:bodyPr>
          <a:lstStyle/>
          <a:p>
            <a:pPr indent="0" lvl="0" marL="0" rtl="0" algn="l">
              <a:lnSpc>
                <a:spcPct val="105000"/>
              </a:lnSpc>
              <a:spcBef>
                <a:spcPts val="900"/>
              </a:spcBef>
              <a:spcAft>
                <a:spcPts val="0"/>
              </a:spcAft>
              <a:buNone/>
            </a:pPr>
            <a:r>
              <a:rPr lang="fr" sz="1400">
                <a:latin typeface="Arial"/>
                <a:ea typeface="Arial"/>
                <a:cs typeface="Arial"/>
                <a:sym typeface="Arial"/>
              </a:rPr>
              <a:t>Apple compte un chiffre d'affaires de  365 817 000 000 de dollars et un résultat net de 94 680 000 000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fr" sz="1400">
                <a:latin typeface="Arial"/>
                <a:ea typeface="Arial"/>
                <a:cs typeface="Arial"/>
                <a:sym typeface="Arial"/>
              </a:rPr>
              <a:t>Apple France a un capital social de  3 049 000 € en 2021.</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fr" sz="1400">
                <a:latin typeface="Arial"/>
                <a:ea typeface="Arial"/>
                <a:cs typeface="Arial"/>
                <a:sym typeface="Arial"/>
              </a:rPr>
              <a:t>C’est une société anonyme qui fait partie du secteur économique. La particularité par rapport aux autres statuts c’est qu’il nécessite un capital de départ important (37000€). Les capitaux sont apportés par un grand nombre d’actionnaires (au moins 7). → actionnaires principaux d’Apple : The Vanguard Group (6,64 %) BlackRock (6,34 %) Berkshire Hathaway (7,37 %) Government Pension Fund-Global (9,7 %) .</a:t>
            </a:r>
            <a:endParaRPr sz="1400">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fr" sz="1400">
                <a:latin typeface="Arial"/>
                <a:ea typeface="Arial"/>
                <a:cs typeface="Arial"/>
                <a:sym typeface="Arial"/>
              </a:rPr>
              <a:t>Apple avait 154 000 employés en 2021 répartis dans tous ses magasins, ses usines, etc …</a:t>
            </a:r>
            <a:endParaRPr sz="1400">
              <a:latin typeface="Arial"/>
              <a:ea typeface="Arial"/>
              <a:cs typeface="Arial"/>
              <a:sym typeface="Arial"/>
            </a:endParaRPr>
          </a:p>
          <a:p>
            <a:pPr indent="0" lvl="0" marL="0" rtl="0" algn="l">
              <a:spcBef>
                <a:spcPts val="0"/>
              </a:spcBef>
              <a:spcAft>
                <a:spcPts val="0"/>
              </a:spcAft>
              <a:buNone/>
            </a:pPr>
            <a:r>
              <a:rPr lang="fr" sz="1400">
                <a:latin typeface="Arial"/>
                <a:ea typeface="Arial"/>
                <a:cs typeface="Arial"/>
                <a:sym typeface="Arial"/>
              </a:rPr>
              <a:t>Apple  n'emploie pas beaucoup de personnes comparé à de grandes entreprises comme Amazon. mais ne comptant que 512 magasins dans le monde et les quelques usines que cette entreprise compte, le nombre d'employés ne peut être extravagant.</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fr" sz="1400">
                <a:solidFill>
                  <a:srgbClr val="000000"/>
                </a:solidFill>
                <a:latin typeface="Arial"/>
                <a:ea typeface="Arial"/>
                <a:cs typeface="Arial"/>
                <a:sym typeface="Arial"/>
              </a:rPr>
              <a:t>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idx="1" type="body"/>
          </p:nvPr>
        </p:nvSpPr>
        <p:spPr>
          <a:xfrm>
            <a:off x="1259200" y="395700"/>
            <a:ext cx="7295100" cy="447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2200"/>
              <a:t>B.	Analyse chiffrée</a:t>
            </a:r>
            <a:endParaRPr sz="2200"/>
          </a:p>
          <a:p>
            <a:pPr indent="0" lvl="0" marL="0" rtl="0" algn="l">
              <a:spcBef>
                <a:spcPts val="1200"/>
              </a:spcBef>
              <a:spcAft>
                <a:spcPts val="0"/>
              </a:spcAft>
              <a:buNone/>
            </a:pPr>
            <a:r>
              <a:rPr lang="fr" sz="1150">
                <a:latin typeface="Arial"/>
                <a:ea typeface="Arial"/>
                <a:cs typeface="Arial"/>
                <a:sym typeface="Arial"/>
              </a:rPr>
              <a:t>(comparaison entre 2015 et 2021)</a:t>
            </a:r>
            <a:endParaRPr sz="1150">
              <a:latin typeface="Arial"/>
              <a:ea typeface="Arial"/>
              <a:cs typeface="Arial"/>
              <a:sym typeface="Arial"/>
            </a:endParaRPr>
          </a:p>
          <a:p>
            <a:pPr indent="0" lvl="0" marL="457200" rtl="0" algn="l">
              <a:spcBef>
                <a:spcPts val="1200"/>
              </a:spcBef>
              <a:spcAft>
                <a:spcPts val="0"/>
              </a:spcAft>
              <a:buNone/>
            </a:pPr>
            <a:r>
              <a:rPr lang="fr" sz="1400">
                <a:latin typeface="Arial"/>
                <a:ea typeface="Arial"/>
                <a:cs typeface="Arial"/>
                <a:sym typeface="Arial"/>
              </a:rPr>
              <a:t>Apple a fait un chiffre D’affaires de 234 milliard de dollar en 2015, ce qui donne un augmentation de 61% de 2015 à 2021</a:t>
            </a:r>
            <a:endParaRPr sz="1400">
              <a:latin typeface="Arial"/>
              <a:ea typeface="Arial"/>
              <a:cs typeface="Arial"/>
              <a:sym typeface="Arial"/>
            </a:endParaRPr>
          </a:p>
          <a:p>
            <a:pPr indent="0" lvl="0" marL="457200" rtl="0" algn="l">
              <a:spcBef>
                <a:spcPts val="0"/>
              </a:spcBef>
              <a:spcAft>
                <a:spcPts val="0"/>
              </a:spcAft>
              <a:buNone/>
            </a:pPr>
            <a:r>
              <a:t/>
            </a:r>
            <a:endParaRPr sz="1400">
              <a:latin typeface="Arial"/>
              <a:ea typeface="Arial"/>
              <a:cs typeface="Arial"/>
              <a:sym typeface="Arial"/>
            </a:endParaRPr>
          </a:p>
          <a:p>
            <a:pPr indent="0" lvl="0" marL="457200" rtl="0" algn="l">
              <a:spcBef>
                <a:spcPts val="0"/>
              </a:spcBef>
              <a:spcAft>
                <a:spcPts val="0"/>
              </a:spcAft>
              <a:buNone/>
            </a:pPr>
            <a:r>
              <a:rPr lang="fr" sz="1400">
                <a:latin typeface="Arial"/>
                <a:ea typeface="Arial"/>
                <a:cs typeface="Arial"/>
                <a:sym typeface="Arial"/>
              </a:rPr>
              <a:t>On passe de 110 000 employés en 2015 à 154 000 en 2021, ce qui équivaut à une augmentation de 40%</a:t>
            </a:r>
            <a:endParaRPr sz="1400">
              <a:latin typeface="Arial"/>
              <a:ea typeface="Arial"/>
              <a:cs typeface="Arial"/>
              <a:sym typeface="Arial"/>
            </a:endParaRPr>
          </a:p>
          <a:p>
            <a:pPr indent="0" lvl="0" marL="457200" rtl="0" algn="l">
              <a:spcBef>
                <a:spcPts val="0"/>
              </a:spcBef>
              <a:spcAft>
                <a:spcPts val="0"/>
              </a:spcAft>
              <a:buNone/>
            </a:pPr>
            <a:r>
              <a:t/>
            </a:r>
            <a:endParaRPr sz="1400">
              <a:latin typeface="Arial"/>
              <a:ea typeface="Arial"/>
              <a:cs typeface="Arial"/>
              <a:sym typeface="Arial"/>
            </a:endParaRPr>
          </a:p>
          <a:p>
            <a:pPr indent="0" lvl="0" marL="457200" rtl="0" algn="l">
              <a:spcBef>
                <a:spcPts val="0"/>
              </a:spcBef>
              <a:spcAft>
                <a:spcPts val="0"/>
              </a:spcAft>
              <a:buNone/>
            </a:pPr>
            <a:r>
              <a:rPr lang="fr" sz="1400">
                <a:latin typeface="Arial"/>
                <a:ea typeface="Arial"/>
                <a:cs typeface="Arial"/>
                <a:sym typeface="Arial"/>
              </a:rPr>
              <a:t>On compte 463 apple store en 2015 contre 512 en 2021 soit une augmentation de 11%</a:t>
            </a:r>
            <a:endParaRPr sz="1400">
              <a:latin typeface="Arial"/>
              <a:ea typeface="Arial"/>
              <a:cs typeface="Arial"/>
              <a:sym typeface="Arial"/>
            </a:endParaRPr>
          </a:p>
          <a:p>
            <a:pPr indent="0" lvl="0" marL="457200" rtl="0" algn="l">
              <a:spcBef>
                <a:spcPts val="0"/>
              </a:spcBef>
              <a:spcAft>
                <a:spcPts val="0"/>
              </a:spcAft>
              <a:buNone/>
            </a:pPr>
            <a:r>
              <a:t/>
            </a:r>
            <a:endParaRPr sz="1400">
              <a:latin typeface="Arial"/>
              <a:ea typeface="Arial"/>
              <a:cs typeface="Arial"/>
              <a:sym typeface="Arial"/>
            </a:endParaRPr>
          </a:p>
          <a:p>
            <a:pPr indent="0" lvl="0" marL="457200" rtl="0" algn="l">
              <a:spcBef>
                <a:spcPts val="0"/>
              </a:spcBef>
              <a:spcAft>
                <a:spcPts val="0"/>
              </a:spcAft>
              <a:buNone/>
            </a:pPr>
            <a:r>
              <a:rPr lang="fr" sz="1400">
                <a:latin typeface="Arial"/>
                <a:ea typeface="Arial"/>
                <a:cs typeface="Arial"/>
                <a:sym typeface="Arial"/>
              </a:rPr>
              <a:t>Le nombre de </a:t>
            </a:r>
            <a:r>
              <a:rPr lang="fr" sz="1400">
                <a:latin typeface="Arial"/>
                <a:ea typeface="Arial"/>
                <a:cs typeface="Arial"/>
                <a:sym typeface="Arial"/>
              </a:rPr>
              <a:t>smartphones</a:t>
            </a:r>
            <a:r>
              <a:rPr lang="fr" sz="1400">
                <a:latin typeface="Arial"/>
                <a:ea typeface="Arial"/>
                <a:cs typeface="Arial"/>
                <a:sym typeface="Arial"/>
              </a:rPr>
              <a:t> </a:t>
            </a:r>
            <a:r>
              <a:rPr lang="fr" sz="1400">
                <a:latin typeface="Arial"/>
                <a:ea typeface="Arial"/>
                <a:cs typeface="Arial"/>
                <a:sym typeface="Arial"/>
              </a:rPr>
              <a:t>vendus</a:t>
            </a:r>
            <a:r>
              <a:rPr lang="fr" sz="1400">
                <a:latin typeface="Arial"/>
                <a:ea typeface="Arial"/>
                <a:cs typeface="Arial"/>
                <a:sym typeface="Arial"/>
              </a:rPr>
              <a:t> (de toutes marques) reste à </a:t>
            </a:r>
            <a:r>
              <a:rPr lang="fr" sz="1400">
                <a:latin typeface="Arial"/>
                <a:ea typeface="Arial"/>
                <a:cs typeface="Arial"/>
                <a:sym typeface="Arial"/>
              </a:rPr>
              <a:t>peu près</a:t>
            </a:r>
            <a:r>
              <a:rPr lang="fr" sz="1400">
                <a:latin typeface="Arial"/>
                <a:ea typeface="Arial"/>
                <a:cs typeface="Arial"/>
                <a:sym typeface="Arial"/>
              </a:rPr>
              <a:t> similaire à 2015, avec </a:t>
            </a:r>
            <a:r>
              <a:rPr lang="fr" sz="1400">
                <a:latin typeface="Arial"/>
                <a:ea typeface="Arial"/>
                <a:cs typeface="Arial"/>
                <a:sym typeface="Arial"/>
              </a:rPr>
              <a:t>1,4</a:t>
            </a:r>
            <a:r>
              <a:rPr lang="fr" sz="1400">
                <a:latin typeface="Arial"/>
                <a:ea typeface="Arial"/>
                <a:cs typeface="Arial"/>
                <a:sym typeface="Arial"/>
              </a:rPr>
              <a:t> milliard de vente en 2015 contre 1,39 en 2021. En ce qui concerne Apple, 230 </a:t>
            </a:r>
            <a:r>
              <a:rPr lang="fr" sz="1400">
                <a:latin typeface="Arial"/>
                <a:ea typeface="Arial"/>
                <a:cs typeface="Arial"/>
                <a:sym typeface="Arial"/>
              </a:rPr>
              <a:t>millions</a:t>
            </a:r>
            <a:r>
              <a:rPr lang="fr" sz="1400">
                <a:latin typeface="Arial"/>
                <a:ea typeface="Arial"/>
                <a:cs typeface="Arial"/>
                <a:sym typeface="Arial"/>
              </a:rPr>
              <a:t> de </a:t>
            </a:r>
            <a:r>
              <a:rPr lang="fr" sz="1400">
                <a:latin typeface="Arial"/>
                <a:ea typeface="Arial"/>
                <a:cs typeface="Arial"/>
                <a:sym typeface="Arial"/>
              </a:rPr>
              <a:t>smartphones</a:t>
            </a:r>
            <a:r>
              <a:rPr lang="fr" sz="1400">
                <a:latin typeface="Arial"/>
                <a:ea typeface="Arial"/>
                <a:cs typeface="Arial"/>
                <a:sym typeface="Arial"/>
              </a:rPr>
              <a:t> ont été vendus en 2021. </a:t>
            </a:r>
            <a:endParaRPr sz="1400">
              <a:latin typeface="Arial"/>
              <a:ea typeface="Arial"/>
              <a:cs typeface="Arial"/>
              <a:sym typeface="Arial"/>
            </a:endParaRPr>
          </a:p>
        </p:txBody>
      </p:sp>
      <p:sp>
        <p:nvSpPr>
          <p:cNvPr id="210" name="Google Shape;210;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